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01" r:id="rId2"/>
    <p:sldId id="400" r:id="rId3"/>
    <p:sldId id="405" r:id="rId4"/>
    <p:sldId id="376" r:id="rId5"/>
    <p:sldId id="368" r:id="rId6"/>
    <p:sldId id="404" r:id="rId7"/>
    <p:sldId id="337" r:id="rId8"/>
    <p:sldId id="384" r:id="rId9"/>
    <p:sldId id="393" r:id="rId10"/>
    <p:sldId id="394" r:id="rId11"/>
    <p:sldId id="395" r:id="rId12"/>
    <p:sldId id="403" r:id="rId13"/>
    <p:sldId id="276" r:id="rId14"/>
    <p:sldId id="396" r:id="rId15"/>
    <p:sldId id="392" r:id="rId16"/>
    <p:sldId id="323" r:id="rId17"/>
    <p:sldId id="397" r:id="rId18"/>
    <p:sldId id="398" r:id="rId19"/>
    <p:sldId id="399"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990099"/>
    <a:srgbClr val="FFFFCC"/>
    <a:srgbClr val="FFCCFF"/>
    <a:srgbClr val="660033"/>
    <a:srgbClr val="990033"/>
    <a:srgbClr val="FF00FF"/>
    <a:srgbClr val="66FFFF"/>
    <a:srgbClr val="CC33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8" autoAdjust="0"/>
    <p:restoredTop sz="94816" autoAdjust="0"/>
  </p:normalViewPr>
  <p:slideViewPr>
    <p:cSldViewPr snapToGrid="0">
      <p:cViewPr varScale="1">
        <p:scale>
          <a:sx n="68" d="100"/>
          <a:sy n="68" d="100"/>
        </p:scale>
        <p:origin x="86" y="158"/>
      </p:cViewPr>
      <p:guideLst>
        <p:guide orient="horz" pos="2160"/>
        <p:guide pos="3840"/>
      </p:guideLst>
    </p:cSldViewPr>
  </p:slideViewPr>
  <p:outlineViewPr>
    <p:cViewPr>
      <p:scale>
        <a:sx n="33" d="100"/>
        <a:sy n="33" d="100"/>
      </p:scale>
      <p:origin x="0" y="-2491"/>
    </p:cViewPr>
  </p:outlin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5"/>
          </a:xfrm>
          <a:prstGeom prst="rect">
            <a:avLst/>
          </a:prstGeom>
        </p:spPr>
        <p:txBody>
          <a:bodyPr vert="horz" lIns="91440" tIns="45720" rIns="91440" bIns="45720" rtlCol="0"/>
          <a:lstStyle>
            <a:lvl1pPr algn="r">
              <a:defRPr sz="1200"/>
            </a:lvl1pPr>
          </a:lstStyle>
          <a:p>
            <a:fld id="{F7E8AAA8-7104-46D3-8FAD-63EBA3C0E67E}" type="datetimeFigureOut">
              <a:rPr lang="en-GB" smtClean="0"/>
              <a:pPr/>
              <a:t>28/01/2020</a:t>
            </a:fld>
            <a:endParaRPr lang="en-GB"/>
          </a:p>
        </p:txBody>
      </p:sp>
      <p:sp>
        <p:nvSpPr>
          <p:cNvPr id="4" name="Footer Placeholder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B9CB5BE4-F21A-4871-BC27-B9555243C845}" type="slidenum">
              <a:rPr lang="en-GB" smtClean="0"/>
              <a:pPr/>
              <a:t>‹#›</a:t>
            </a:fld>
            <a:endParaRPr lang="en-GB"/>
          </a:p>
        </p:txBody>
      </p:sp>
    </p:spTree>
    <p:extLst>
      <p:ext uri="{BB962C8B-B14F-4D97-AF65-F5344CB8AC3E}">
        <p14:creationId xmlns:p14="http://schemas.microsoft.com/office/powerpoint/2010/main" val="367838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A6F72BBB-1E45-4D6E-B5C1-16A3A63A5B0F}" type="datetimeFigureOut">
              <a:rPr lang="en-GB" smtClean="0"/>
              <a:pPr/>
              <a:t>28/01/2020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9E6B00CF-6FB7-4507-ACDE-79195955E43B}" type="slidenum">
              <a:rPr lang="en-GB" smtClean="0"/>
              <a:pPr/>
              <a:t>‹#›</a:t>
            </a:fld>
            <a:endParaRPr lang="en-GB"/>
          </a:p>
        </p:txBody>
      </p:sp>
    </p:spTree>
    <p:extLst>
      <p:ext uri="{BB962C8B-B14F-4D97-AF65-F5344CB8AC3E}">
        <p14:creationId xmlns:p14="http://schemas.microsoft.com/office/powerpoint/2010/main" val="70954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a:t>
            </a:fld>
            <a:endParaRPr lang="en-GB"/>
          </a:p>
        </p:txBody>
      </p:sp>
    </p:spTree>
    <p:extLst>
      <p:ext uri="{BB962C8B-B14F-4D97-AF65-F5344CB8AC3E}">
        <p14:creationId xmlns:p14="http://schemas.microsoft.com/office/powerpoint/2010/main" val="162138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10</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9208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11</a:t>
            </a:fld>
            <a:endParaRPr lang="en-GB"/>
          </a:p>
        </p:txBody>
      </p:sp>
    </p:spTree>
    <p:extLst>
      <p:ext uri="{BB962C8B-B14F-4D97-AF65-F5344CB8AC3E}">
        <p14:creationId xmlns:p14="http://schemas.microsoft.com/office/powerpoint/2010/main" val="347164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12</a:t>
            </a:fld>
            <a:endParaRPr lang="en-GB"/>
          </a:p>
        </p:txBody>
      </p:sp>
    </p:spTree>
    <p:extLst>
      <p:ext uri="{BB962C8B-B14F-4D97-AF65-F5344CB8AC3E}">
        <p14:creationId xmlns:p14="http://schemas.microsoft.com/office/powerpoint/2010/main" val="423204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13</a:t>
            </a:fld>
            <a:endParaRPr lang="en-GB"/>
          </a:p>
        </p:txBody>
      </p:sp>
    </p:spTree>
    <p:extLst>
      <p:ext uri="{BB962C8B-B14F-4D97-AF65-F5344CB8AC3E}">
        <p14:creationId xmlns:p14="http://schemas.microsoft.com/office/powerpoint/2010/main" val="1258395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06741F-23CC-C046-905D-81E7F3048049}" type="slidenum">
              <a:rPr lang="en-US" smtClean="0"/>
              <a:pPr>
                <a:defRPr/>
              </a:pPr>
              <a:t>14</a:t>
            </a:fld>
            <a:endParaRPr lang="en-US" dirty="0"/>
          </a:p>
        </p:txBody>
      </p:sp>
    </p:spTree>
    <p:extLst>
      <p:ext uri="{BB962C8B-B14F-4D97-AF65-F5344CB8AC3E}">
        <p14:creationId xmlns:p14="http://schemas.microsoft.com/office/powerpoint/2010/main" val="3013907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15</a:t>
            </a:fld>
            <a:endParaRPr lang="en-GB"/>
          </a:p>
        </p:txBody>
      </p:sp>
    </p:spTree>
    <p:extLst>
      <p:ext uri="{BB962C8B-B14F-4D97-AF65-F5344CB8AC3E}">
        <p14:creationId xmlns:p14="http://schemas.microsoft.com/office/powerpoint/2010/main" val="305377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16</a:t>
            </a:fld>
            <a:endParaRPr lang="en-GB"/>
          </a:p>
        </p:txBody>
      </p:sp>
    </p:spTree>
    <p:extLst>
      <p:ext uri="{BB962C8B-B14F-4D97-AF65-F5344CB8AC3E}">
        <p14:creationId xmlns:p14="http://schemas.microsoft.com/office/powerpoint/2010/main" val="369552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17</a:t>
            </a:fld>
            <a:endParaRPr lang="en-GB"/>
          </a:p>
        </p:txBody>
      </p:sp>
    </p:spTree>
    <p:extLst>
      <p:ext uri="{BB962C8B-B14F-4D97-AF65-F5344CB8AC3E}">
        <p14:creationId xmlns:p14="http://schemas.microsoft.com/office/powerpoint/2010/main" val="37070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6B00CF-6FB7-4507-ACDE-79195955E43B}" type="slidenum">
              <a:rPr lang="en-GB" smtClean="0"/>
              <a:pPr/>
              <a:t>18</a:t>
            </a:fld>
            <a:endParaRPr lang="en-GB"/>
          </a:p>
        </p:txBody>
      </p:sp>
    </p:spTree>
    <p:extLst>
      <p:ext uri="{BB962C8B-B14F-4D97-AF65-F5344CB8AC3E}">
        <p14:creationId xmlns:p14="http://schemas.microsoft.com/office/powerpoint/2010/main" val="176491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6B00CF-6FB7-4507-ACDE-79195955E43B}" type="slidenum">
              <a:rPr lang="en-GB" smtClean="0"/>
              <a:pPr/>
              <a:t>19</a:t>
            </a:fld>
            <a:endParaRPr lang="en-GB"/>
          </a:p>
        </p:txBody>
      </p:sp>
    </p:spTree>
    <p:extLst>
      <p:ext uri="{BB962C8B-B14F-4D97-AF65-F5344CB8AC3E}">
        <p14:creationId xmlns:p14="http://schemas.microsoft.com/office/powerpoint/2010/main" val="428150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2</a:t>
            </a:fld>
            <a:endParaRPr lang="en-GB"/>
          </a:p>
        </p:txBody>
      </p:sp>
    </p:spTree>
    <p:extLst>
      <p:ext uri="{BB962C8B-B14F-4D97-AF65-F5344CB8AC3E}">
        <p14:creationId xmlns:p14="http://schemas.microsoft.com/office/powerpoint/2010/main" val="160843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3</a:t>
            </a:fld>
            <a:endParaRPr lang="en-GB"/>
          </a:p>
        </p:txBody>
      </p:sp>
    </p:spTree>
    <p:extLst>
      <p:ext uri="{BB962C8B-B14F-4D97-AF65-F5344CB8AC3E}">
        <p14:creationId xmlns:p14="http://schemas.microsoft.com/office/powerpoint/2010/main" val="234131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4</a:t>
            </a:fld>
            <a:endParaRPr lang="en-GB"/>
          </a:p>
        </p:txBody>
      </p:sp>
    </p:spTree>
    <p:extLst>
      <p:ext uri="{BB962C8B-B14F-4D97-AF65-F5344CB8AC3E}">
        <p14:creationId xmlns:p14="http://schemas.microsoft.com/office/powerpoint/2010/main" val="410574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5</a:t>
            </a:fld>
            <a:endParaRPr lang="en-GB"/>
          </a:p>
        </p:txBody>
      </p:sp>
    </p:spTree>
    <p:extLst>
      <p:ext uri="{BB962C8B-B14F-4D97-AF65-F5344CB8AC3E}">
        <p14:creationId xmlns:p14="http://schemas.microsoft.com/office/powerpoint/2010/main" val="84966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6</a:t>
            </a:fld>
            <a:endParaRPr lang="en-GB"/>
          </a:p>
        </p:txBody>
      </p:sp>
    </p:spTree>
    <p:extLst>
      <p:ext uri="{BB962C8B-B14F-4D97-AF65-F5344CB8AC3E}">
        <p14:creationId xmlns:p14="http://schemas.microsoft.com/office/powerpoint/2010/main" val="70728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7</a:t>
            </a:fld>
            <a:endParaRPr lang="en-GB"/>
          </a:p>
        </p:txBody>
      </p:sp>
    </p:spTree>
    <p:extLst>
      <p:ext uri="{BB962C8B-B14F-4D97-AF65-F5344CB8AC3E}">
        <p14:creationId xmlns:p14="http://schemas.microsoft.com/office/powerpoint/2010/main" val="234986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6B00CF-6FB7-4507-ACDE-79195955E43B}" type="slidenum">
              <a:rPr lang="en-GB" smtClean="0"/>
              <a:pPr/>
              <a:t>8</a:t>
            </a:fld>
            <a:endParaRPr lang="en-GB"/>
          </a:p>
        </p:txBody>
      </p:sp>
    </p:spTree>
    <p:extLst>
      <p:ext uri="{BB962C8B-B14F-4D97-AF65-F5344CB8AC3E}">
        <p14:creationId xmlns:p14="http://schemas.microsoft.com/office/powerpoint/2010/main" val="252426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B065EA08-E068-3741-8FCE-AA34955610AB}" type="slidenum">
              <a:rPr lang="en-US">
                <a:latin typeface="Arial" charset="0"/>
              </a:rPr>
              <a:pPr/>
              <a:t>9</a:t>
            </a:fld>
            <a:endParaRPr lang="en-US" dirty="0">
              <a:latin typeface="Arial"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314160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42205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779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06592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155807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83756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286639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3908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419990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78668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21677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59E68-E7CB-471C-BC58-4F7883873426}" type="datetimeFigureOut">
              <a:rPr lang="en-GB" smtClean="0"/>
              <a:pPr/>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CF813-2CFB-4524-9AE7-1833D471B22F}" type="slidenum">
              <a:rPr lang="en-GB" smtClean="0"/>
              <a:pPr/>
              <a:t>‹#›</a:t>
            </a:fld>
            <a:endParaRPr lang="en-GB"/>
          </a:p>
        </p:txBody>
      </p:sp>
    </p:spTree>
    <p:extLst>
      <p:ext uri="{BB962C8B-B14F-4D97-AF65-F5344CB8AC3E}">
        <p14:creationId xmlns:p14="http://schemas.microsoft.com/office/powerpoint/2010/main" val="847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59E68-E7CB-471C-BC58-4F7883873426}" type="datetimeFigureOut">
              <a:rPr lang="en-GB" smtClean="0"/>
              <a:pPr/>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CF813-2CFB-4524-9AE7-1833D471B22F}" type="slidenum">
              <a:rPr lang="en-GB" smtClean="0"/>
              <a:pPr/>
              <a:t>‹#›</a:t>
            </a:fld>
            <a:endParaRPr lang="en-GB"/>
          </a:p>
        </p:txBody>
      </p:sp>
    </p:spTree>
    <p:extLst>
      <p:ext uri="{BB962C8B-B14F-4D97-AF65-F5344CB8AC3E}">
        <p14:creationId xmlns:p14="http://schemas.microsoft.com/office/powerpoint/2010/main" val="211907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journals.sagepub.com/doi/abs/10.3102/003465431247435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63" y="0"/>
            <a:ext cx="6318738" cy="6858000"/>
          </a:xfrm>
          <a:prstGeom prst="rect">
            <a:avLst/>
          </a:prstGeom>
        </p:spPr>
      </p:pic>
      <p:sp>
        <p:nvSpPr>
          <p:cNvPr id="3" name="Rectangle 2"/>
          <p:cNvSpPr/>
          <p:nvPr/>
        </p:nvSpPr>
        <p:spPr>
          <a:xfrm>
            <a:off x="8335107" y="6294834"/>
            <a:ext cx="3174459" cy="369332"/>
          </a:xfrm>
          <a:prstGeom prst="rect">
            <a:avLst/>
          </a:prstGeom>
        </p:spPr>
        <p:txBody>
          <a:bodyPr wrap="none">
            <a:spAutoFit/>
          </a:bodyPr>
          <a:lstStyle/>
          <a:p>
            <a:pPr>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 agsandrew/Shutterstock.com</a:t>
            </a:r>
          </a:p>
        </p:txBody>
      </p:sp>
      <p:sp>
        <p:nvSpPr>
          <p:cNvPr id="5" name="Rectangle 4"/>
          <p:cNvSpPr/>
          <p:nvPr/>
        </p:nvSpPr>
        <p:spPr>
          <a:xfrm>
            <a:off x="0" y="0"/>
            <a:ext cx="5873263" cy="685800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p:nvPr/>
        </p:nvPicPr>
        <p:blipFill rotWithShape="1">
          <a:blip r:embed="rId4" cstate="print"/>
          <a:srcRect l="21080" t="24621" r="44907" b="34804"/>
          <a:stretch/>
        </p:blipFill>
        <p:spPr bwMode="auto">
          <a:xfrm>
            <a:off x="1485079" y="1379571"/>
            <a:ext cx="4048214" cy="311036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95946" y="5038513"/>
            <a:ext cx="5037347" cy="923330"/>
          </a:xfrm>
          <a:prstGeom prst="rect">
            <a:avLst/>
          </a:prstGeom>
          <a:noFill/>
        </p:spPr>
        <p:txBody>
          <a:bodyPr wrap="square" rtlCol="0">
            <a:spAutoFit/>
          </a:bodyPr>
          <a:lstStyle/>
          <a:p>
            <a:r>
              <a:rPr lang="en-GB" sz="5400" dirty="0" smtClean="0">
                <a:solidFill>
                  <a:schemeClr val="bg1"/>
                </a:solidFill>
              </a:rPr>
              <a:t>EAT 1: Overview</a:t>
            </a:r>
            <a:endParaRPr lang="en-GB" sz="5400" dirty="0">
              <a:solidFill>
                <a:schemeClr val="bg1"/>
              </a:solidFill>
            </a:endParaRPr>
          </a:p>
        </p:txBody>
      </p:sp>
    </p:spTree>
    <p:extLst>
      <p:ext uri="{BB962C8B-B14F-4D97-AF65-F5344CB8AC3E}">
        <p14:creationId xmlns:p14="http://schemas.microsoft.com/office/powerpoint/2010/main" val="44080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10</a:t>
            </a:fld>
            <a:endParaRPr lang="en-US" sz="1400" dirty="0">
              <a:latin typeface="Georgia" charset="0"/>
            </a:endParaRPr>
          </a:p>
        </p:txBody>
      </p:sp>
      <p:sp>
        <p:nvSpPr>
          <p:cNvPr id="50178" name="Text Box 1026"/>
          <p:cNvSpPr txBox="1">
            <a:spLocks noChangeArrowheads="1"/>
          </p:cNvSpPr>
          <p:nvPr/>
        </p:nvSpPr>
        <p:spPr bwMode="auto">
          <a:xfrm>
            <a:off x="1480347" y="1988669"/>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50179" name="Rectangle 1027"/>
          <p:cNvSpPr>
            <a:spLocks noGrp="1" noChangeArrowheads="1"/>
          </p:cNvSpPr>
          <p:nvPr>
            <p:ph type="title"/>
          </p:nvPr>
        </p:nvSpPr>
        <p:spPr>
          <a:xfrm>
            <a:off x="479425" y="224200"/>
            <a:ext cx="11328400" cy="649288"/>
          </a:xfrm>
          <a:solidFill>
            <a:schemeClr val="bg1"/>
          </a:solidFill>
        </p:spPr>
        <p:txBody>
          <a:bodyPr/>
          <a:lstStyle/>
          <a:p>
            <a:pPr algn="ctr"/>
            <a:r>
              <a:rPr lang="en-US" sz="3600" b="1" dirty="0" smtClean="0">
                <a:solidFill>
                  <a:srgbClr val="014359"/>
                </a:solidFill>
                <a:latin typeface="Arial" pitchFamily="34" charset="0"/>
                <a:ea typeface="ＭＳ Ｐゴシック" charset="0"/>
                <a:cs typeface="Arial" pitchFamily="34" charset="0"/>
              </a:rPr>
              <a:t>Informed by a Personal Learning Styles Pedagogy</a:t>
            </a:r>
            <a:endParaRPr lang="en-US" sz="3600" b="1" dirty="0">
              <a:solidFill>
                <a:srgbClr val="014359"/>
              </a:solidFill>
              <a:latin typeface="Arial" pitchFamily="34" charset="0"/>
              <a:ea typeface="ＭＳ Ｐゴシック" charset="0"/>
              <a:cs typeface="Arial" pitchFamily="34" charset="0"/>
            </a:endParaRPr>
          </a:p>
        </p:txBody>
      </p:sp>
      <p:sp>
        <p:nvSpPr>
          <p:cNvPr id="50180" name="Rectangle 1028"/>
          <p:cNvSpPr>
            <a:spLocks noGrp="1" noChangeArrowheads="1"/>
          </p:cNvSpPr>
          <p:nvPr>
            <p:ph type="body" idx="1"/>
          </p:nvPr>
        </p:nvSpPr>
        <p:spPr>
          <a:xfrm>
            <a:off x="0" y="1500175"/>
            <a:ext cx="11664949" cy="5286411"/>
          </a:xfrm>
        </p:spPr>
        <p:txBody>
          <a:bodyPr/>
          <a:lstStyle/>
          <a:p>
            <a:pPr lvl="0">
              <a:spcAft>
                <a:spcPts val="0"/>
              </a:spcAft>
              <a:buNone/>
            </a:pPr>
            <a:endParaRPr lang="en-GB" sz="2000" b="1" dirty="0" smtClean="0">
              <a:solidFill>
                <a:srgbClr val="000000"/>
              </a:solidFill>
              <a:latin typeface="Arial" pitchFamily="34" charset="0"/>
              <a:cs typeface="Arial" pitchFamily="34" charset="0"/>
            </a:endParaRPr>
          </a:p>
          <a:p>
            <a:pPr lvl="0">
              <a:spcAft>
                <a:spcPts val="0"/>
              </a:spcAft>
            </a:pPr>
            <a:endParaRPr lang="en-GB" sz="800" dirty="0" smtClean="0">
              <a:solidFill>
                <a:srgbClr val="FFC000"/>
              </a:solidFill>
              <a:latin typeface="Arial" pitchFamily="34" charset="0"/>
              <a:cs typeface="Arial" pitchFamily="34" charset="0"/>
            </a:endParaRPr>
          </a:p>
        </p:txBody>
      </p:sp>
      <p:sp>
        <p:nvSpPr>
          <p:cNvPr id="4" name="Rounded Rectangle 3"/>
          <p:cNvSpPr/>
          <p:nvPr/>
        </p:nvSpPr>
        <p:spPr bwMode="auto">
          <a:xfrm>
            <a:off x="1087151" y="1032510"/>
            <a:ext cx="10033493" cy="595908"/>
          </a:xfrm>
          <a:prstGeom prst="roundRect">
            <a:avLst/>
          </a:prstGeom>
          <a:solidFill>
            <a:srgbClr val="92D050"/>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alibri" panose="020F0502020204030204" pitchFamily="34" charset="0"/>
                <a:ea typeface="ＭＳ Ｐゴシック" pitchFamily="16" charset="-128"/>
              </a:rPr>
              <a:t>Beliefs</a:t>
            </a:r>
            <a:r>
              <a:rPr kumimoji="0" lang="en-GB" sz="3200" b="1" i="0" u="none" strike="noStrike" cap="none" normalizeH="0" dirty="0" smtClean="0">
                <a:ln>
                  <a:noFill/>
                </a:ln>
                <a:solidFill>
                  <a:schemeClr val="tx1"/>
                </a:solidFill>
                <a:effectLst/>
                <a:latin typeface="Calibri" panose="020F0502020204030204" pitchFamily="34" charset="0"/>
                <a:ea typeface="ＭＳ Ｐゴシック" pitchFamily="16" charset="-128"/>
              </a:rPr>
              <a:t> and Values</a:t>
            </a:r>
            <a:endParaRPr kumimoji="0" lang="en-GB" sz="3200" b="1" i="0" u="none" strike="noStrike" cap="none" normalizeH="0" baseline="0" dirty="0" smtClean="0">
              <a:ln>
                <a:noFill/>
              </a:ln>
              <a:solidFill>
                <a:schemeClr val="tx1"/>
              </a:solidFill>
              <a:effectLst/>
              <a:latin typeface="Calibri" panose="020F0502020204030204" pitchFamily="34" charset="0"/>
              <a:ea typeface="ＭＳ Ｐゴシック" pitchFamily="16" charset="-128"/>
            </a:endParaRPr>
          </a:p>
        </p:txBody>
      </p:sp>
      <p:sp>
        <p:nvSpPr>
          <p:cNvPr id="11" name="Rounded Rectangle 10"/>
          <p:cNvSpPr/>
          <p:nvPr/>
        </p:nvSpPr>
        <p:spPr bwMode="auto">
          <a:xfrm>
            <a:off x="1107246" y="2554228"/>
            <a:ext cx="10225136" cy="1276737"/>
          </a:xfrm>
          <a:prstGeom prst="roundRect">
            <a:avLst>
              <a:gd name="adj" fmla="val 50000"/>
            </a:avLst>
          </a:prstGeom>
          <a:solidFill>
            <a:srgbClr val="7030A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algn="ctr"/>
            <a:r>
              <a:rPr lang="en-US" sz="2800" b="1" dirty="0">
                <a:solidFill>
                  <a:schemeClr val="bg1"/>
                </a:solidFill>
                <a:latin typeface="Arial" panose="020B0604020202020204" pitchFamily="34" charset="0"/>
                <a:cs typeface="Arial" panose="020B0604020202020204" pitchFamily="34" charset="0"/>
              </a:rPr>
              <a:t>Optimising conditions for learning/ sensitivity to learner context</a:t>
            </a:r>
          </a:p>
        </p:txBody>
      </p:sp>
      <p:sp>
        <p:nvSpPr>
          <p:cNvPr id="12" name="Rounded Rectangle 11"/>
          <p:cNvSpPr/>
          <p:nvPr/>
        </p:nvSpPr>
        <p:spPr bwMode="auto">
          <a:xfrm>
            <a:off x="1138243" y="4224890"/>
            <a:ext cx="10033493" cy="868323"/>
          </a:xfrm>
          <a:prstGeom prst="roundRect">
            <a:avLst/>
          </a:prstGeom>
          <a:solidFill>
            <a:srgbClr val="FF33CC"/>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algn="ctr"/>
            <a:r>
              <a:rPr lang="en-US" sz="2400" b="1" dirty="0">
                <a:latin typeface="Arial" panose="020B0604020202020204" pitchFamily="34" charset="0"/>
                <a:cs typeface="Arial" panose="020B0604020202020204" pitchFamily="34" charset="0"/>
              </a:rPr>
              <a:t>Design of learning environments to maximize </a:t>
            </a:r>
            <a:r>
              <a:rPr lang="en-US" sz="2400" b="1" dirty="0" smtClean="0">
                <a:latin typeface="Arial" panose="020B0604020202020204" pitchFamily="34" charset="0"/>
                <a:cs typeface="Arial" panose="020B0604020202020204" pitchFamily="34" charset="0"/>
              </a:rPr>
              <a:t>self-regulatory development</a:t>
            </a:r>
            <a:endParaRPr lang="en-US" sz="2400" b="1" dirty="0">
              <a:latin typeface="Arial" panose="020B0604020202020204" pitchFamily="34" charset="0"/>
              <a:cs typeface="Arial" panose="020B0604020202020204" pitchFamily="34" charset="0"/>
            </a:endParaRPr>
          </a:p>
        </p:txBody>
      </p:sp>
      <p:sp>
        <p:nvSpPr>
          <p:cNvPr id="13" name="Rounded Rectangle 12"/>
          <p:cNvSpPr/>
          <p:nvPr/>
        </p:nvSpPr>
        <p:spPr bwMode="auto">
          <a:xfrm>
            <a:off x="1149146" y="5499849"/>
            <a:ext cx="10033493" cy="459700"/>
          </a:xfrm>
          <a:prstGeom prst="roundRect">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algn="ctr"/>
            <a:r>
              <a:rPr lang="en-US" sz="2400" b="1" dirty="0">
                <a:solidFill>
                  <a:srgbClr val="002060"/>
                </a:solidFill>
                <a:latin typeface="Arial" panose="020B0604020202020204" pitchFamily="34" charset="0"/>
                <a:cs typeface="Arial" panose="020B0604020202020204" pitchFamily="34" charset="0"/>
              </a:rPr>
              <a:t>Supporting leaner autonomy: choices in learning / student voice</a:t>
            </a:r>
          </a:p>
        </p:txBody>
      </p:sp>
      <p:sp>
        <p:nvSpPr>
          <p:cNvPr id="14" name="Rounded Rectangle 13"/>
          <p:cNvSpPr/>
          <p:nvPr/>
        </p:nvSpPr>
        <p:spPr bwMode="auto">
          <a:xfrm>
            <a:off x="1102650" y="1877073"/>
            <a:ext cx="10033493" cy="527804"/>
          </a:xfrm>
          <a:prstGeom prst="roundRect">
            <a:avLst/>
          </a:prstGeom>
          <a:solidFill>
            <a:srgbClr val="FFCC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algn="ctr"/>
            <a:r>
              <a:rPr lang="en-US" sz="2800" b="1" dirty="0">
                <a:solidFill>
                  <a:srgbClr val="993366"/>
                </a:solidFill>
                <a:latin typeface="Arial" panose="020B0604020202020204" pitchFamily="34" charset="0"/>
                <a:cs typeface="Arial" panose="020B0604020202020204" pitchFamily="34" charset="0"/>
              </a:rPr>
              <a:t>Use of appropriate tools to support learning</a:t>
            </a:r>
          </a:p>
        </p:txBody>
      </p:sp>
      <p:sp>
        <p:nvSpPr>
          <p:cNvPr id="5" name="TextBox 4"/>
          <p:cNvSpPr txBox="1"/>
          <p:nvPr/>
        </p:nvSpPr>
        <p:spPr>
          <a:xfrm>
            <a:off x="260920" y="6255172"/>
            <a:ext cx="5084333" cy="400110"/>
          </a:xfrm>
          <a:prstGeom prst="rect">
            <a:avLst/>
          </a:prstGeom>
          <a:noFill/>
        </p:spPr>
        <p:txBody>
          <a:bodyPr wrap="square" rtlCol="0">
            <a:spAutoFit/>
          </a:bodyPr>
          <a:lstStyle/>
          <a:p>
            <a:r>
              <a:rPr lang="en-GB" sz="2000" dirty="0" smtClean="0"/>
              <a:t>(</a:t>
            </a:r>
            <a:r>
              <a:rPr lang="en-GB" sz="2000" dirty="0" err="1" smtClean="0"/>
              <a:t>Waring</a:t>
            </a:r>
            <a:r>
              <a:rPr lang="en-GB" sz="2000" dirty="0" smtClean="0"/>
              <a:t> and Evans, 2015)</a:t>
            </a:r>
            <a:endParaRPr lang="en-GB" sz="2000" dirty="0"/>
          </a:p>
        </p:txBody>
      </p:sp>
    </p:spTree>
    <p:extLst>
      <p:ext uri="{BB962C8B-B14F-4D97-AF65-F5344CB8AC3E}">
        <p14:creationId xmlns:p14="http://schemas.microsoft.com/office/powerpoint/2010/main" val="4013776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srcRect l="44804" t="22454" r="20630" b="9947"/>
          <a:stretch/>
        </p:blipFill>
        <p:spPr bwMode="auto">
          <a:xfrm>
            <a:off x="3605676" y="0"/>
            <a:ext cx="8586324" cy="6858000"/>
          </a:xfrm>
          <a:prstGeom prst="rect">
            <a:avLst/>
          </a:prstGeom>
          <a:ln>
            <a:noFill/>
          </a:ln>
          <a:extLst>
            <a:ext uri="{53640926-AAD7-44D8-BBD7-CCE9431645EC}">
              <a14:shadowObscured xmlns:a14="http://schemas.microsoft.com/office/drawing/2010/main"/>
            </a:ext>
          </a:extLst>
        </p:spPr>
      </p:pic>
      <p:sp>
        <p:nvSpPr>
          <p:cNvPr id="5" name="Rounded Rectangle 4"/>
          <p:cNvSpPr/>
          <p:nvPr/>
        </p:nvSpPr>
        <p:spPr>
          <a:xfrm>
            <a:off x="263471" y="325464"/>
            <a:ext cx="3146156" cy="5842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0" dirty="0" smtClean="0"/>
              <a:t>PLSP</a:t>
            </a:r>
            <a:endParaRPr lang="en-US" sz="6000" dirty="0" smtClean="0"/>
          </a:p>
          <a:p>
            <a:r>
              <a:rPr lang="en-GB" sz="2400" b="1" dirty="0" smtClean="0"/>
              <a:t>A  Beliefs and Values</a:t>
            </a:r>
          </a:p>
          <a:p>
            <a:endParaRPr lang="en-GB" sz="1000" b="1" dirty="0" smtClean="0"/>
          </a:p>
          <a:p>
            <a:pPr marL="342900" indent="-342900">
              <a:buAutoNum type="alphaUcPeriod" startAt="2"/>
            </a:pPr>
            <a:r>
              <a:rPr lang="en-GB" sz="2400" b="1" dirty="0" smtClean="0"/>
              <a:t>Appropriate Tools</a:t>
            </a:r>
          </a:p>
          <a:p>
            <a:pPr marL="342900" indent="-342900">
              <a:buAutoNum type="alphaUcPeriod" startAt="2"/>
            </a:pPr>
            <a:endParaRPr lang="en-GB" sz="1000" b="1" dirty="0" smtClean="0"/>
          </a:p>
          <a:p>
            <a:pPr marL="342900" indent="-342900">
              <a:buAutoNum type="alphaUcPeriod" startAt="2"/>
            </a:pPr>
            <a:r>
              <a:rPr lang="en-GB" sz="2400" b="1" dirty="0" smtClean="0"/>
              <a:t> Sensitivity to Context</a:t>
            </a:r>
          </a:p>
          <a:p>
            <a:pPr marL="342900" indent="-342900">
              <a:buAutoNum type="alphaUcPeriod" startAt="2"/>
            </a:pPr>
            <a:endParaRPr lang="en-GB" sz="1000" b="1" dirty="0" smtClean="0"/>
          </a:p>
          <a:p>
            <a:pPr marL="342900" indent="-342900">
              <a:buAutoNum type="alphaUcPeriod" startAt="2"/>
            </a:pPr>
            <a:r>
              <a:rPr lang="en-GB" sz="2400" b="1" dirty="0" smtClean="0"/>
              <a:t>Self-regulatory  Design</a:t>
            </a:r>
          </a:p>
          <a:p>
            <a:pPr marL="342900" indent="-342900">
              <a:buAutoNum type="alphaUcPeriod" startAt="2"/>
            </a:pPr>
            <a:endParaRPr lang="en-GB" sz="1000" b="1" dirty="0" smtClean="0"/>
          </a:p>
          <a:p>
            <a:pPr marL="342900" indent="-342900">
              <a:buAutoNum type="alphaUcPeriod" startAt="2"/>
            </a:pPr>
            <a:r>
              <a:rPr lang="en-GB" sz="2400" b="1" dirty="0" smtClean="0"/>
              <a:t>Learner Autonomy</a:t>
            </a:r>
          </a:p>
          <a:p>
            <a:pPr marL="342900" indent="-342900" algn="ctr">
              <a:buAutoNum type="alphaUcPeriod" startAt="2"/>
            </a:pPr>
            <a:endParaRPr lang="en-GB"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633954"/>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endParaRPr lang="en-GB" sz="4800" dirty="0">
              <a:solidFill>
                <a:schemeClr val="bg1"/>
              </a:solidFill>
            </a:endParaRPr>
          </a:p>
          <a:p>
            <a:pPr algn="ctr"/>
            <a:r>
              <a:rPr lang="en-GB" sz="4800" b="1" dirty="0" smtClean="0">
                <a:solidFill>
                  <a:srgbClr val="FFC000"/>
                </a:solidFill>
              </a:rPr>
              <a:t>ALL ABOUT DESIGN</a:t>
            </a:r>
          </a:p>
          <a:p>
            <a:pPr algn="ctr"/>
            <a:r>
              <a:rPr lang="en-GB" sz="4800" b="1" dirty="0" smtClean="0">
                <a:solidFill>
                  <a:schemeClr val="bg1"/>
                </a:solidFill>
              </a:rPr>
              <a:t>Greater </a:t>
            </a:r>
            <a:r>
              <a:rPr lang="en-GB" sz="4800" b="1" dirty="0">
                <a:solidFill>
                  <a:schemeClr val="bg1"/>
                </a:solidFill>
              </a:rPr>
              <a:t>emphasis should be placed on </a:t>
            </a:r>
            <a:r>
              <a:rPr lang="en-GB" sz="4800" b="1" dirty="0">
                <a:solidFill>
                  <a:srgbClr val="FFC000"/>
                </a:solidFill>
              </a:rPr>
              <a:t>assessment designs that promote student engagement </a:t>
            </a:r>
            <a:r>
              <a:rPr lang="en-GB" sz="4800" b="1" dirty="0">
                <a:solidFill>
                  <a:schemeClr val="bg1"/>
                </a:solidFill>
              </a:rPr>
              <a:t>with </a:t>
            </a:r>
            <a:r>
              <a:rPr lang="en-GB" sz="4800" b="1" u="sng" dirty="0">
                <a:solidFill>
                  <a:schemeClr val="bg1"/>
                </a:solidFill>
              </a:rPr>
              <a:t>all</a:t>
            </a:r>
            <a:r>
              <a:rPr lang="en-GB" sz="4800" b="1" dirty="0">
                <a:solidFill>
                  <a:schemeClr val="bg1"/>
                </a:solidFill>
              </a:rPr>
              <a:t> dimensions of the assessment process as part of </a:t>
            </a:r>
            <a:r>
              <a:rPr lang="en-GB" sz="4800" b="1" dirty="0">
                <a:solidFill>
                  <a:srgbClr val="FFC000"/>
                </a:solidFill>
              </a:rPr>
              <a:t>‘knowing to’ </a:t>
            </a:r>
            <a:r>
              <a:rPr lang="en-GB" sz="4800" dirty="0">
                <a:solidFill>
                  <a:schemeClr val="bg1"/>
                </a:solidFill>
              </a:rPr>
              <a:t>(Sadler, </a:t>
            </a:r>
            <a:r>
              <a:rPr lang="en-GB" sz="4800" dirty="0" smtClean="0">
                <a:solidFill>
                  <a:schemeClr val="bg1"/>
                </a:solidFill>
              </a:rPr>
              <a:t>2013)</a:t>
            </a:r>
            <a:endParaRPr lang="en-GB" sz="4800" dirty="0">
              <a:solidFill>
                <a:schemeClr val="bg1"/>
              </a:solidFill>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010712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13</a:t>
            </a:fld>
            <a:endParaRPr lang="en-US" dirty="0"/>
          </a:p>
        </p:txBody>
      </p:sp>
      <p:pic>
        <p:nvPicPr>
          <p:cNvPr id="3" name="Picture 2"/>
          <p:cNvPicPr/>
          <p:nvPr/>
        </p:nvPicPr>
        <p:blipFill rotWithShape="1">
          <a:blip r:embed="rId3" cstate="print"/>
          <a:srcRect l="14358" t="19144" r="13850" b="8057"/>
          <a:stretch/>
        </p:blipFill>
        <p:spPr bwMode="auto">
          <a:xfrm>
            <a:off x="648069" y="150920"/>
            <a:ext cx="10955045" cy="6615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466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D06FF9B-9564-3F46-8DD6-3A7201BB28DD}" type="slidenum">
              <a:rPr lang="en-US" smtClean="0"/>
              <a:pPr>
                <a:defRPr/>
              </a:pPr>
              <a:t>14</a:t>
            </a:fld>
            <a:endParaRPr lang="en-US" dirty="0"/>
          </a:p>
        </p:txBody>
      </p:sp>
      <p:pic>
        <p:nvPicPr>
          <p:cNvPr id="3" name="Picture 2"/>
          <p:cNvPicPr/>
          <p:nvPr/>
        </p:nvPicPr>
        <p:blipFill rotWithShape="1">
          <a:blip r:embed="rId3" cstate="print"/>
          <a:srcRect l="17968" t="21858" r="10933" b="8903"/>
          <a:stretch/>
        </p:blipFill>
        <p:spPr bwMode="auto">
          <a:xfrm>
            <a:off x="0" y="188640"/>
            <a:ext cx="12048661" cy="6408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1666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263" y="0"/>
            <a:ext cx="6318738" cy="6858000"/>
          </a:xfrm>
          <a:prstGeom prst="rect">
            <a:avLst/>
          </a:prstGeom>
        </p:spPr>
      </p:pic>
      <p:sp>
        <p:nvSpPr>
          <p:cNvPr id="3" name="Rectangle 2"/>
          <p:cNvSpPr/>
          <p:nvPr/>
        </p:nvSpPr>
        <p:spPr>
          <a:xfrm>
            <a:off x="8335107" y="6294834"/>
            <a:ext cx="3174459" cy="369332"/>
          </a:xfrm>
          <a:prstGeom prst="rect">
            <a:avLst/>
          </a:prstGeom>
        </p:spPr>
        <p:txBody>
          <a:bodyPr wrap="none">
            <a:spAutoFit/>
          </a:bodyPr>
          <a:lstStyle/>
          <a:p>
            <a:pPr>
              <a:tabLst>
                <a:tab pos="2865755" algn="ctr"/>
                <a:tab pos="5731510" algn="r"/>
              </a:tabLst>
            </a:pPr>
            <a:r>
              <a:rPr lang="en-GB" dirty="0">
                <a:latin typeface="Calibri" panose="020F0502020204030204" pitchFamily="34" charset="0"/>
                <a:ea typeface="Calibri" panose="020F0502020204030204" pitchFamily="34" charset="0"/>
                <a:cs typeface="Times New Roman" panose="02020603050405020304" pitchFamily="18" charset="0"/>
              </a:rPr>
              <a:t>© agsandrew/Shutterstock.com</a:t>
            </a:r>
          </a:p>
        </p:txBody>
      </p:sp>
      <p:sp>
        <p:nvSpPr>
          <p:cNvPr id="5" name="Rectangle 4"/>
          <p:cNvSpPr/>
          <p:nvPr/>
        </p:nvSpPr>
        <p:spPr>
          <a:xfrm>
            <a:off x="-278969" y="0"/>
            <a:ext cx="9794929" cy="685800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indent="-528638">
              <a:buAutoNum type="arabicPeriod"/>
            </a:pPr>
            <a:endParaRPr lang="en-GB" sz="2800" dirty="0" smtClean="0"/>
          </a:p>
          <a:p>
            <a:pPr marL="622300" indent="-528638">
              <a:buAutoNum type="arabicPeriod"/>
            </a:pPr>
            <a:r>
              <a:rPr lang="en-GB" sz="2800" dirty="0" smtClean="0"/>
              <a:t>In reviewing your own assessment design, which areas  of EAT are most in need of development?</a:t>
            </a:r>
          </a:p>
          <a:p>
            <a:pPr marL="622300" indent="-528638">
              <a:buAutoNum type="arabicPeriod"/>
            </a:pPr>
            <a:endParaRPr lang="en-GB" sz="500" dirty="0" smtClean="0"/>
          </a:p>
          <a:p>
            <a:pPr marL="622300" indent="-528638">
              <a:buAutoNum type="arabicPeriod"/>
            </a:pPr>
            <a:r>
              <a:rPr lang="en-GB" sz="2800" dirty="0" smtClean="0"/>
              <a:t>As a team  are you agreed on priorities for development? </a:t>
            </a:r>
          </a:p>
          <a:p>
            <a:pPr marL="622300" indent="-528638">
              <a:buAutoNum type="arabicPeriod"/>
            </a:pPr>
            <a:endParaRPr lang="en-GB" sz="500" dirty="0" smtClean="0"/>
          </a:p>
          <a:p>
            <a:pPr marL="622300" indent="-528638">
              <a:buAutoNum type="arabicPeriod"/>
            </a:pPr>
            <a:r>
              <a:rPr lang="en-GB" sz="2800" dirty="0" smtClean="0"/>
              <a:t>Are there specific modules  that require attention? </a:t>
            </a:r>
          </a:p>
          <a:p>
            <a:pPr marL="622300" indent="-528638">
              <a:buAutoNum type="arabicPeriod"/>
            </a:pPr>
            <a:endParaRPr lang="en-GB" sz="500" dirty="0" smtClean="0"/>
          </a:p>
          <a:p>
            <a:pPr marL="622300" indent="-528638">
              <a:buAutoNum type="arabicPeriod"/>
            </a:pPr>
            <a:r>
              <a:rPr lang="en-GB" sz="2800" dirty="0" smtClean="0"/>
              <a:t>What are your students’  EAT profiles? Is it possible to identify ‘tribes’ with similar initial profiles and undertake a needs analysis of </a:t>
            </a:r>
            <a:r>
              <a:rPr lang="en-GB" sz="2800" smtClean="0"/>
              <a:t>specific groups? </a:t>
            </a:r>
            <a:endParaRPr lang="en-GB" sz="2800" dirty="0" smtClean="0"/>
          </a:p>
          <a:p>
            <a:pPr marL="622300" indent="-528638">
              <a:buAutoNum type="arabicPeriod"/>
            </a:pPr>
            <a:endParaRPr lang="en-GB" sz="500" dirty="0" smtClean="0"/>
          </a:p>
          <a:p>
            <a:pPr marL="622300" indent="-528638">
              <a:buAutoNum type="arabicPeriod"/>
            </a:pPr>
            <a:r>
              <a:rPr lang="en-GB" sz="2800" dirty="0" smtClean="0"/>
              <a:t>Having inducted students’ into their role within assessment, to what extent have students’ EAT profiles evolved? </a:t>
            </a:r>
          </a:p>
          <a:p>
            <a:pPr marL="622300" indent="-528638">
              <a:buAutoNum type="arabicPeriod"/>
            </a:pPr>
            <a:endParaRPr lang="en-GB" sz="500" dirty="0" smtClean="0"/>
          </a:p>
          <a:p>
            <a:pPr marL="622300" indent="-528638">
              <a:buAutoNum type="arabicPeriod"/>
            </a:pPr>
            <a:r>
              <a:rPr lang="en-GB" sz="2800" dirty="0" smtClean="0"/>
              <a:t>What practices have been most effective in supporting student engagement with assessment? </a:t>
            </a:r>
            <a:endParaRPr lang="en-GB" sz="2800" dirty="0"/>
          </a:p>
        </p:txBody>
      </p:sp>
      <p:sp>
        <p:nvSpPr>
          <p:cNvPr id="7" name="TextBox 6"/>
          <p:cNvSpPr txBox="1"/>
          <p:nvPr/>
        </p:nvSpPr>
        <p:spPr>
          <a:xfrm>
            <a:off x="1777338" y="404519"/>
            <a:ext cx="5041915" cy="830997"/>
          </a:xfrm>
          <a:prstGeom prst="rect">
            <a:avLst/>
          </a:prstGeom>
          <a:noFill/>
        </p:spPr>
        <p:txBody>
          <a:bodyPr wrap="square" rtlCol="0">
            <a:spAutoFit/>
          </a:bodyPr>
          <a:lstStyle/>
          <a:p>
            <a:r>
              <a:rPr lang="en-GB" sz="4800" dirty="0" smtClean="0">
                <a:solidFill>
                  <a:srgbClr val="FFC000"/>
                </a:solidFill>
              </a:rPr>
              <a:t>EAT 1 Questions</a:t>
            </a:r>
            <a:endParaRPr lang="en-GB" sz="4800" dirty="0">
              <a:solidFill>
                <a:srgbClr val="FFC000"/>
              </a:solidFill>
            </a:endParaRPr>
          </a:p>
        </p:txBody>
      </p:sp>
    </p:spTree>
    <p:extLst>
      <p:ext uri="{BB962C8B-B14F-4D97-AF65-F5344CB8AC3E}">
        <p14:creationId xmlns:p14="http://schemas.microsoft.com/office/powerpoint/2010/main" val="440801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2"/>
            <a:ext cx="12192000" cy="6957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p:nvPr/>
        </p:nvPicPr>
        <p:blipFill>
          <a:blip r:embed="rId3" cstate="print"/>
          <a:srcRect l="29131" t="31141" r="53270" b="24077"/>
          <a:stretch>
            <a:fillRect/>
          </a:stretch>
        </p:blipFill>
        <p:spPr bwMode="auto">
          <a:xfrm>
            <a:off x="1716336" y="188640"/>
            <a:ext cx="4248472" cy="6169318"/>
          </a:xfrm>
          <a:prstGeom prst="rect">
            <a:avLst/>
          </a:prstGeom>
          <a:noFill/>
          <a:ln w="9525">
            <a:noFill/>
            <a:miter lim="800000"/>
            <a:headEnd/>
            <a:tailEnd/>
          </a:ln>
        </p:spPr>
      </p:pic>
      <p:sp>
        <p:nvSpPr>
          <p:cNvPr id="3" name="Rectangle 2"/>
          <p:cNvSpPr/>
          <p:nvPr/>
        </p:nvSpPr>
        <p:spPr>
          <a:xfrm>
            <a:off x="6528048" y="500043"/>
            <a:ext cx="3925670" cy="3508653"/>
          </a:xfrm>
          <a:prstGeom prst="rect">
            <a:avLst/>
          </a:prstGeom>
          <a:solidFill>
            <a:srgbClr val="000000"/>
          </a:solidFill>
        </p:spPr>
        <p:txBody>
          <a:bodyPr wrap="square">
            <a:spAutoFit/>
          </a:bodyPr>
          <a:lstStyle/>
          <a:p>
            <a:r>
              <a:rPr lang="en-GB" sz="2000" b="1" dirty="0">
                <a:solidFill>
                  <a:schemeClr val="bg1"/>
                </a:solidFill>
              </a:rPr>
              <a:t>Waring, M., &amp; Evans, C. </a:t>
            </a:r>
            <a:r>
              <a:rPr lang="en-GB" sz="2000" b="1" i="1" dirty="0">
                <a:solidFill>
                  <a:schemeClr val="bg1"/>
                </a:solidFill>
              </a:rPr>
              <a:t>(</a:t>
            </a:r>
            <a:r>
              <a:rPr lang="en-GB" sz="2000" b="1" dirty="0">
                <a:solidFill>
                  <a:schemeClr val="bg1"/>
                </a:solidFill>
              </a:rPr>
              <a:t>2015). </a:t>
            </a:r>
          </a:p>
          <a:p>
            <a:endParaRPr lang="en-GB" sz="800" b="1" i="1" dirty="0">
              <a:solidFill>
                <a:schemeClr val="bg1"/>
              </a:solidFill>
            </a:endParaRPr>
          </a:p>
          <a:p>
            <a:r>
              <a:rPr lang="en-GB" sz="2000" b="1" i="1" dirty="0">
                <a:solidFill>
                  <a:schemeClr val="bg1"/>
                </a:solidFill>
              </a:rPr>
              <a:t>Understanding Pedagogy: Developing a Critical Approach to Teaching and Learning. </a:t>
            </a:r>
          </a:p>
          <a:p>
            <a:endParaRPr lang="en-GB" sz="800" b="1" dirty="0">
              <a:solidFill>
                <a:schemeClr val="bg1"/>
              </a:solidFill>
            </a:endParaRPr>
          </a:p>
          <a:p>
            <a:r>
              <a:rPr lang="en-GB" b="1" dirty="0">
                <a:solidFill>
                  <a:schemeClr val="bg1"/>
                </a:solidFill>
              </a:rPr>
              <a:t>Abingdon, Oxford, United Kingdom: Routledge. </a:t>
            </a:r>
          </a:p>
          <a:p>
            <a:endParaRPr lang="en-GB" b="1" dirty="0">
              <a:solidFill>
                <a:schemeClr val="bg1"/>
              </a:solidFill>
              <a:hlinkClick r:id=""/>
            </a:endParaRPr>
          </a:p>
          <a:p>
            <a:r>
              <a:rPr lang="en-GB" b="1" dirty="0">
                <a:solidFill>
                  <a:schemeClr val="bg1"/>
                </a:solidFill>
                <a:hlinkClick r:id=""/>
              </a:rPr>
              <a:t>http://www.amazon.co.uk/Understanding-Pedagogy-Developing-critical-approach/dp/041557174X</a:t>
            </a:r>
            <a:endParaRPr lang="en-GB" b="1" dirty="0">
              <a:solidFill>
                <a:schemeClr val="bg1"/>
              </a:solidFill>
            </a:endParaRPr>
          </a:p>
          <a:p>
            <a:endParaRPr lang="en-GB" b="1" dirty="0"/>
          </a:p>
        </p:txBody>
      </p:sp>
      <p:sp>
        <p:nvSpPr>
          <p:cNvPr id="5" name="TextBox 4"/>
          <p:cNvSpPr txBox="1"/>
          <p:nvPr/>
        </p:nvSpPr>
        <p:spPr>
          <a:xfrm>
            <a:off x="6199322" y="4510007"/>
            <a:ext cx="5636217" cy="1938992"/>
          </a:xfrm>
          <a:prstGeom prst="rect">
            <a:avLst/>
          </a:prstGeom>
          <a:solidFill>
            <a:schemeClr val="accent6">
              <a:lumMod val="20000"/>
              <a:lumOff val="80000"/>
            </a:schemeClr>
          </a:solidFill>
        </p:spPr>
        <p:txBody>
          <a:bodyPr wrap="square" rtlCol="0">
            <a:spAutoFit/>
          </a:bodyPr>
          <a:lstStyle/>
          <a:p>
            <a:r>
              <a:rPr lang="en-GB" sz="2400" dirty="0" smtClean="0"/>
              <a:t>This book provides overview of the Personal Learning Styles Pedagogy and the theories underpinning it and how you can use the core ideas in practice. It informed the development of the EAT Framework</a:t>
            </a:r>
            <a:endParaRPr lang="en-US" sz="2400" dirty="0"/>
          </a:p>
        </p:txBody>
      </p:sp>
    </p:spTree>
    <p:extLst>
      <p:ext uri="{BB962C8B-B14F-4D97-AF65-F5344CB8AC3E}">
        <p14:creationId xmlns:p14="http://schemas.microsoft.com/office/powerpoint/2010/main" val="1563429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8076" t="20512" r="20097" b="8548"/>
          <a:stretch/>
        </p:blipFill>
        <p:spPr>
          <a:xfrm>
            <a:off x="58616" y="222738"/>
            <a:ext cx="11805138" cy="6377354"/>
          </a:xfrm>
          <a:prstGeom prst="rect">
            <a:avLst/>
          </a:prstGeom>
        </p:spPr>
      </p:pic>
    </p:spTree>
    <p:extLst>
      <p:ext uri="{BB962C8B-B14F-4D97-AF65-F5344CB8AC3E}">
        <p14:creationId xmlns:p14="http://schemas.microsoft.com/office/powerpoint/2010/main" val="1114477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16346" t="20684" r="19423" b="12136"/>
          <a:stretch/>
        </p:blipFill>
        <p:spPr>
          <a:xfrm>
            <a:off x="306232" y="134305"/>
            <a:ext cx="11428568" cy="6723695"/>
          </a:xfrm>
          <a:prstGeom prst="rect">
            <a:avLst/>
          </a:prstGeom>
        </p:spPr>
      </p:pic>
    </p:spTree>
    <p:extLst>
      <p:ext uri="{BB962C8B-B14F-4D97-AF65-F5344CB8AC3E}">
        <p14:creationId xmlns:p14="http://schemas.microsoft.com/office/powerpoint/2010/main" val="4075008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8461" t="20513" r="20000" b="8718"/>
          <a:stretch/>
        </p:blipFill>
        <p:spPr>
          <a:xfrm>
            <a:off x="246184" y="232664"/>
            <a:ext cx="11523785" cy="6297090"/>
          </a:xfrm>
          <a:prstGeom prst="rect">
            <a:avLst/>
          </a:prstGeom>
        </p:spPr>
      </p:pic>
    </p:spTree>
    <p:extLst>
      <p:ext uri="{BB962C8B-B14F-4D97-AF65-F5344CB8AC3E}">
        <p14:creationId xmlns:p14="http://schemas.microsoft.com/office/powerpoint/2010/main" val="396070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172289"/>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endParaRPr lang="en-GB" sz="4800" dirty="0">
              <a:solidFill>
                <a:schemeClr val="bg1"/>
              </a:solidFill>
            </a:endParaRPr>
          </a:p>
          <a:p>
            <a:pPr algn="ctr"/>
            <a:r>
              <a:rPr lang="en-GB" sz="6600" b="1" dirty="0" smtClean="0">
                <a:solidFill>
                  <a:srgbClr val="FFC000"/>
                </a:solidFill>
              </a:rPr>
              <a:t>EAT </a:t>
            </a:r>
            <a:r>
              <a:rPr lang="en-GB" sz="4800" b="1" dirty="0" smtClean="0">
                <a:solidFill>
                  <a:schemeClr val="bg1"/>
                </a:solidFill>
              </a:rPr>
              <a:t>is a research-informed integrative assessment framework that helps you to consider all aspects of assessment practice and the interrelationships between them with colleagues and students. </a:t>
            </a:r>
            <a:endParaRPr lang="en-GB" sz="4800" dirty="0">
              <a:solidFill>
                <a:schemeClr val="bg1"/>
              </a:solidFill>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01071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818620"/>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endParaRPr lang="en-GB" sz="4800" dirty="0">
              <a:solidFill>
                <a:schemeClr val="bg1"/>
              </a:solidFill>
            </a:endParaRPr>
          </a:p>
          <a:p>
            <a:pPr algn="ctr"/>
            <a:r>
              <a:rPr lang="en-GB" sz="6000" b="1" dirty="0" smtClean="0">
                <a:solidFill>
                  <a:srgbClr val="FFC000"/>
                </a:solidFill>
              </a:rPr>
              <a:t>Importance of assessment as an individual and collective process that considers individual and organisational facilitators and barriers</a:t>
            </a:r>
            <a:endParaRPr lang="en-GB" sz="6000" dirty="0">
              <a:solidFill>
                <a:schemeClr val="bg1"/>
              </a:solidFill>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010712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371523"/>
          </a:xfrm>
          <a:prstGeom prst="rect">
            <a:avLst/>
          </a:prstGeom>
          <a:solidFill>
            <a:srgbClr val="660033"/>
          </a:solidFill>
        </p:spPr>
        <p:txBody>
          <a:bodyPr wrap="square" rtlCol="0">
            <a:spAutoFit/>
          </a:bodyPr>
          <a:lstStyle/>
          <a:p>
            <a:endParaRPr lang="en-GB" dirty="0"/>
          </a:p>
          <a:p>
            <a:endParaRPr lang="en-GB" sz="3600" dirty="0" smtClean="0"/>
          </a:p>
          <a:p>
            <a:r>
              <a:rPr lang="en-GB" sz="3600" dirty="0" smtClean="0">
                <a:solidFill>
                  <a:schemeClr val="bg1"/>
                </a:solidFill>
              </a:rPr>
              <a:t>        EAT Promotes: </a:t>
            </a:r>
          </a:p>
          <a:p>
            <a:r>
              <a:rPr lang="en-GB" sz="3600" dirty="0">
                <a:solidFill>
                  <a:schemeClr val="bg1"/>
                </a:solidFill>
              </a:rPr>
              <a:t>	</a:t>
            </a:r>
            <a:r>
              <a:rPr lang="en-GB" sz="3600" dirty="0" smtClean="0">
                <a:solidFill>
                  <a:schemeClr val="bg1"/>
                </a:solidFill>
              </a:rPr>
              <a:t>	</a:t>
            </a:r>
            <a:r>
              <a:rPr lang="en-GB" sz="8000" dirty="0" smtClean="0">
                <a:solidFill>
                  <a:srgbClr val="FFC000"/>
                </a:solidFill>
              </a:rPr>
              <a:t>E</a:t>
            </a:r>
            <a:r>
              <a:rPr lang="en-GB" sz="8000" dirty="0" smtClean="0">
                <a:solidFill>
                  <a:schemeClr val="bg1"/>
                </a:solidFill>
              </a:rPr>
              <a:t>quity</a:t>
            </a:r>
          </a:p>
          <a:p>
            <a:r>
              <a:rPr lang="en-GB" sz="8000" dirty="0">
                <a:solidFill>
                  <a:schemeClr val="bg1"/>
                </a:solidFill>
              </a:rPr>
              <a:t>	</a:t>
            </a:r>
            <a:r>
              <a:rPr lang="en-GB" sz="8000" dirty="0" smtClean="0">
                <a:solidFill>
                  <a:schemeClr val="bg1"/>
                </a:solidFill>
              </a:rPr>
              <a:t>	</a:t>
            </a:r>
            <a:r>
              <a:rPr lang="en-GB" sz="8000" dirty="0" smtClean="0">
                <a:solidFill>
                  <a:srgbClr val="FFC000"/>
                </a:solidFill>
              </a:rPr>
              <a:t>A</a:t>
            </a:r>
            <a:r>
              <a:rPr lang="en-GB" sz="8000" dirty="0" smtClean="0">
                <a:solidFill>
                  <a:schemeClr val="bg1"/>
                </a:solidFill>
              </a:rPr>
              <a:t>gency </a:t>
            </a:r>
          </a:p>
          <a:p>
            <a:r>
              <a:rPr lang="en-GB" sz="8000" dirty="0">
                <a:solidFill>
                  <a:schemeClr val="bg1"/>
                </a:solidFill>
              </a:rPr>
              <a:t>	</a:t>
            </a:r>
            <a:r>
              <a:rPr lang="en-GB" sz="8000" dirty="0" smtClean="0">
                <a:solidFill>
                  <a:schemeClr val="bg1"/>
                </a:solidFill>
              </a:rPr>
              <a:t>	</a:t>
            </a:r>
            <a:r>
              <a:rPr lang="en-GB" sz="8000" dirty="0" smtClean="0">
                <a:solidFill>
                  <a:srgbClr val="FFC000"/>
                </a:solidFill>
              </a:rPr>
              <a:t>T</a:t>
            </a:r>
            <a:r>
              <a:rPr lang="en-GB" sz="8000" dirty="0" smtClean="0">
                <a:solidFill>
                  <a:schemeClr val="bg1"/>
                </a:solidFill>
              </a:rPr>
              <a:t>ransparency</a:t>
            </a:r>
          </a:p>
          <a:p>
            <a:r>
              <a:rPr lang="en-GB" sz="8000" dirty="0" smtClean="0">
                <a:solidFill>
                  <a:schemeClr val="bg1"/>
                </a:solidFill>
              </a:rPr>
              <a:t>				</a:t>
            </a:r>
            <a:r>
              <a:rPr lang="en-GB" sz="4800" dirty="0" smtClean="0">
                <a:solidFill>
                  <a:schemeClr val="bg1"/>
                </a:solidFill>
              </a:rPr>
              <a:t>		In assessment</a:t>
            </a:r>
          </a:p>
          <a:p>
            <a:endParaRPr lang="en-GB" sz="2800" dirty="0" smtClean="0">
              <a:solidFill>
                <a:schemeClr val="bg1"/>
              </a:solidFill>
            </a:endParaRPr>
          </a:p>
          <a:p>
            <a:r>
              <a:rPr lang="en-GB" sz="2800" b="1" dirty="0" smtClean="0">
                <a:solidFill>
                  <a:srgbClr val="FFC000"/>
                </a:solidFill>
              </a:rPr>
              <a:t>       </a:t>
            </a:r>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89937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2187952"/>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pPr algn="ctr"/>
            <a:r>
              <a:rPr lang="en-GB" sz="6600" dirty="0" smtClean="0">
                <a:solidFill>
                  <a:schemeClr val="bg1"/>
                </a:solidFill>
                <a:latin typeface="Calibri" panose="020F0502020204030204" pitchFamily="34" charset="0"/>
              </a:rPr>
              <a:t>Underpinning premise of EAT:</a:t>
            </a:r>
          </a:p>
          <a:p>
            <a:pPr algn="ctr"/>
            <a:r>
              <a:rPr lang="en-GB" sz="6600" dirty="0" smtClean="0">
                <a:solidFill>
                  <a:schemeClr val="bg1"/>
                </a:solidFill>
                <a:latin typeface="Calibri" panose="020F0502020204030204" pitchFamily="34" charset="0"/>
              </a:rPr>
              <a:t>  </a:t>
            </a:r>
          </a:p>
          <a:p>
            <a:pPr algn="ctr"/>
            <a:r>
              <a:rPr lang="en-GB" sz="4000" dirty="0" smtClean="0">
                <a:solidFill>
                  <a:schemeClr val="bg1"/>
                </a:solidFill>
                <a:latin typeface="Calibri" panose="020F0502020204030204" pitchFamily="34" charset="0"/>
              </a:rPr>
              <a:t>How </a:t>
            </a:r>
            <a:r>
              <a:rPr lang="en-GB" sz="4000" dirty="0">
                <a:solidFill>
                  <a:schemeClr val="bg1"/>
                </a:solidFill>
                <a:latin typeface="Calibri" panose="020F0502020204030204" pitchFamily="34" charset="0"/>
              </a:rPr>
              <a:t>students come to </a:t>
            </a:r>
            <a:r>
              <a:rPr lang="en-GB" sz="4000" b="1" dirty="0">
                <a:solidFill>
                  <a:schemeClr val="bg1"/>
                </a:solidFill>
                <a:latin typeface="Calibri" panose="020F0502020204030204" pitchFamily="34" charset="0"/>
              </a:rPr>
              <a:t>co-own</a:t>
            </a:r>
            <a:r>
              <a:rPr lang="en-GB" sz="4000" dirty="0">
                <a:solidFill>
                  <a:schemeClr val="bg1"/>
                </a:solidFill>
                <a:latin typeface="Calibri" panose="020F0502020204030204" pitchFamily="34" charset="0"/>
              </a:rPr>
              <a:t> their programmes </a:t>
            </a:r>
            <a:endParaRPr lang="en-GB" sz="4000" dirty="0" smtClean="0">
              <a:solidFill>
                <a:schemeClr val="bg1"/>
              </a:solidFill>
              <a:latin typeface="Calibri" panose="020F0502020204030204" pitchFamily="34" charset="0"/>
            </a:endParaRPr>
          </a:p>
          <a:p>
            <a:pPr algn="ctr"/>
            <a:r>
              <a:rPr lang="en-GB" sz="4000" dirty="0" smtClean="0">
                <a:solidFill>
                  <a:srgbClr val="FFC000"/>
                </a:solidFill>
                <a:latin typeface="Calibri" panose="020F0502020204030204" pitchFamily="34" charset="0"/>
              </a:rPr>
              <a:t>with</a:t>
            </a:r>
            <a:r>
              <a:rPr lang="en-GB" sz="4000" dirty="0" smtClean="0">
                <a:solidFill>
                  <a:schemeClr val="bg1"/>
                </a:solidFill>
                <a:latin typeface="Calibri" panose="020F0502020204030204" pitchFamily="34" charset="0"/>
              </a:rPr>
              <a:t> </a:t>
            </a:r>
            <a:r>
              <a:rPr lang="en-GB" sz="4000" dirty="0">
                <a:solidFill>
                  <a:schemeClr val="bg1"/>
                </a:solidFill>
                <a:latin typeface="Calibri" panose="020F0502020204030204" pitchFamily="34" charset="0"/>
              </a:rPr>
              <a:t>lecturers and see themselves as </a:t>
            </a:r>
            <a:endParaRPr lang="en-GB" sz="4000" dirty="0" smtClean="0">
              <a:solidFill>
                <a:schemeClr val="bg1"/>
              </a:solidFill>
              <a:latin typeface="Calibri" panose="020F0502020204030204" pitchFamily="34" charset="0"/>
            </a:endParaRPr>
          </a:p>
          <a:p>
            <a:pPr algn="ctr"/>
            <a:r>
              <a:rPr lang="en-GB" sz="4000" b="1" dirty="0" smtClean="0">
                <a:solidFill>
                  <a:srgbClr val="FFC000"/>
                </a:solidFill>
                <a:latin typeface="Calibri" panose="020F0502020204030204" pitchFamily="34" charset="0"/>
              </a:rPr>
              <a:t>active </a:t>
            </a:r>
            <a:r>
              <a:rPr lang="en-GB" sz="4000" b="1" dirty="0">
                <a:solidFill>
                  <a:srgbClr val="FFC000"/>
                </a:solidFill>
                <a:latin typeface="Calibri" panose="020F0502020204030204" pitchFamily="34" charset="0"/>
              </a:rPr>
              <a:t>contributors </a:t>
            </a:r>
            <a:r>
              <a:rPr lang="en-GB" sz="4000" dirty="0">
                <a:solidFill>
                  <a:srgbClr val="FFC000"/>
                </a:solidFill>
                <a:latin typeface="Calibri" panose="020F0502020204030204" pitchFamily="34" charset="0"/>
              </a:rPr>
              <a:t>to the assessment feedback process </a:t>
            </a:r>
            <a:r>
              <a:rPr lang="en-GB" sz="4000" dirty="0">
                <a:solidFill>
                  <a:schemeClr val="bg1"/>
                </a:solidFill>
                <a:latin typeface="Calibri" panose="020F0502020204030204" pitchFamily="34" charset="0"/>
              </a:rPr>
              <a:t>rather than seeing assessment as something that is done to </a:t>
            </a:r>
            <a:r>
              <a:rPr lang="en-GB" sz="4000" dirty="0" smtClean="0">
                <a:solidFill>
                  <a:schemeClr val="bg1"/>
                </a:solidFill>
                <a:latin typeface="Calibri" panose="020F0502020204030204" pitchFamily="34" charset="0"/>
              </a:rPr>
              <a:t>them (EAT, 2016)</a:t>
            </a:r>
          </a:p>
          <a:p>
            <a:pPr algn="ctr"/>
            <a:endParaRPr lang="en-GB" sz="4000" dirty="0">
              <a:solidFill>
                <a:schemeClr val="bg1"/>
              </a:solidFill>
              <a:latin typeface="Calibri" panose="020F0502020204030204" pitchFamily="34" charset="0"/>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659939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1818620"/>
          </a:xfrm>
          <a:prstGeom prst="rect">
            <a:avLst/>
          </a:prstGeom>
          <a:solidFill>
            <a:srgbClr val="660033"/>
          </a:solidFill>
        </p:spPr>
        <p:txBody>
          <a:bodyPr wrap="square" rtlCol="0">
            <a:spAutoFit/>
          </a:bodyPr>
          <a:lstStyle/>
          <a:p>
            <a:endParaRPr lang="en-GB" dirty="0"/>
          </a:p>
          <a:p>
            <a:r>
              <a:rPr lang="en-GB" sz="3600" dirty="0"/>
              <a:t>	</a:t>
            </a:r>
            <a:endParaRPr lang="en-GB" sz="3600" dirty="0" smtClean="0"/>
          </a:p>
          <a:p>
            <a:pPr algn="ctr"/>
            <a:r>
              <a:rPr lang="en-GB" sz="6000" b="1" dirty="0" smtClean="0">
                <a:solidFill>
                  <a:srgbClr val="FFC000"/>
                </a:solidFill>
              </a:rPr>
              <a:t>EAT Dimensions</a:t>
            </a:r>
          </a:p>
          <a:p>
            <a:pPr algn="ctr"/>
            <a:endParaRPr lang="en-GB" sz="4800" b="1" dirty="0" smtClean="0">
              <a:solidFill>
                <a:srgbClr val="FFC000"/>
              </a:solidFill>
            </a:endParaRPr>
          </a:p>
          <a:p>
            <a:pPr algn="ctr"/>
            <a:r>
              <a:rPr lang="en-GB" sz="4800" b="1" dirty="0" smtClean="0">
                <a:solidFill>
                  <a:srgbClr val="FFFF00"/>
                </a:solidFill>
              </a:rPr>
              <a:t>It comprises 12 </a:t>
            </a:r>
            <a:r>
              <a:rPr lang="en-GB" sz="4800" b="1" u="sng" dirty="0" smtClean="0">
                <a:solidFill>
                  <a:srgbClr val="FFFF00"/>
                </a:solidFill>
              </a:rPr>
              <a:t>inter-related</a:t>
            </a:r>
            <a:r>
              <a:rPr lang="en-GB" sz="4800" b="1" dirty="0" smtClean="0">
                <a:solidFill>
                  <a:srgbClr val="FFFF00"/>
                </a:solidFill>
              </a:rPr>
              <a:t> areas related to Assessment Literacy</a:t>
            </a:r>
          </a:p>
          <a:p>
            <a:pPr algn="ctr"/>
            <a:r>
              <a:rPr lang="en-GB" sz="4800" b="1" dirty="0" smtClean="0">
                <a:solidFill>
                  <a:srgbClr val="FFFF00"/>
                </a:solidFill>
                <a:cs typeface="Arial" pitchFamily="34" charset="0"/>
              </a:rPr>
              <a:t>Assessment Feedback</a:t>
            </a:r>
          </a:p>
          <a:p>
            <a:pPr algn="ctr"/>
            <a:r>
              <a:rPr lang="en-GB" sz="4800" b="1" dirty="0" smtClean="0">
                <a:solidFill>
                  <a:srgbClr val="FFFF00"/>
                </a:solidFill>
                <a:cs typeface="Arial" pitchFamily="34" charset="0"/>
              </a:rPr>
              <a:t>Assessment Design</a:t>
            </a:r>
          </a:p>
          <a:p>
            <a:pPr algn="ctr"/>
            <a:endParaRPr lang="en-GB" sz="4800" dirty="0">
              <a:solidFill>
                <a:srgbClr val="FFC000"/>
              </a:solidFill>
              <a:cs typeface="Arial"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4010712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21272" t="29545" r="21726" b="14320"/>
          <a:stretch/>
        </p:blipFill>
        <p:spPr bwMode="auto">
          <a:xfrm>
            <a:off x="509286" y="324091"/>
            <a:ext cx="11377913" cy="6412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8969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2957393"/>
          </a:xfrm>
          <a:prstGeom prst="rect">
            <a:avLst/>
          </a:prstGeom>
          <a:solidFill>
            <a:srgbClr val="660033"/>
          </a:solidFill>
        </p:spPr>
        <p:txBody>
          <a:bodyPr wrap="square" rtlCol="0">
            <a:spAutoFit/>
          </a:bodyPr>
          <a:lstStyle/>
          <a:p>
            <a:endParaRPr lang="en-GB" dirty="0"/>
          </a:p>
          <a:p>
            <a:endParaRPr lang="en-GB" sz="5400" dirty="0" smtClean="0">
              <a:solidFill>
                <a:schemeClr val="bg1"/>
              </a:solidFill>
            </a:endParaRPr>
          </a:p>
          <a:p>
            <a:r>
              <a:rPr lang="en-GB" sz="5400" dirty="0">
                <a:solidFill>
                  <a:schemeClr val="bg1"/>
                </a:solidFill>
              </a:rPr>
              <a:t>	</a:t>
            </a:r>
            <a:r>
              <a:rPr lang="en-GB" sz="6000" dirty="0" smtClean="0">
                <a:solidFill>
                  <a:srgbClr val="FFC000"/>
                </a:solidFill>
              </a:rPr>
              <a:t>The EAT Framework origins: </a:t>
            </a:r>
          </a:p>
          <a:p>
            <a:endParaRPr lang="en-GB" sz="2000" dirty="0" smtClean="0">
              <a:solidFill>
                <a:schemeClr val="bg1"/>
              </a:solidFill>
            </a:endParaRPr>
          </a:p>
          <a:p>
            <a:r>
              <a:rPr lang="en-GB" sz="6000" dirty="0" smtClean="0">
                <a:solidFill>
                  <a:schemeClr val="bg1"/>
                </a:solidFill>
              </a:rPr>
              <a:t>	Making sense of assessment and 	feedback: A research-informed 	approach</a:t>
            </a:r>
          </a:p>
          <a:p>
            <a:pPr marL="0" lvl="2"/>
            <a:r>
              <a:rPr lang="en-GB" sz="3200" b="1" dirty="0" smtClean="0">
                <a:solidFill>
                  <a:schemeClr val="tx2">
                    <a:lumMod val="50000"/>
                  </a:schemeClr>
                </a:solidFill>
                <a:latin typeface="Arial" pitchFamily="34" charset="0"/>
                <a:cs typeface="Arial" pitchFamily="34" charset="0"/>
                <a:hlinkClick r:id="rId3"/>
              </a:rPr>
              <a:t>	http://journals.sagepub.com/doi/abs/10.3102/0034654312474350</a:t>
            </a:r>
            <a:endParaRPr lang="en-GB" sz="3200" b="1" dirty="0" smtClean="0">
              <a:solidFill>
                <a:schemeClr val="tx2">
                  <a:lumMod val="50000"/>
                </a:schemeClr>
              </a:solidFill>
              <a:latin typeface="Arial" pitchFamily="34" charset="0"/>
              <a:cs typeface="Arial" pitchFamily="34" charset="0"/>
            </a:endParaRPr>
          </a:p>
          <a:p>
            <a:endParaRPr lang="en-GB" sz="6000" dirty="0" smtClean="0">
              <a:solidFill>
                <a:schemeClr val="bg1"/>
              </a:solidFill>
            </a:endParaRPr>
          </a:p>
          <a:p>
            <a:endParaRPr lang="en-GB" sz="2800" dirty="0">
              <a:solidFill>
                <a:schemeClr val="bg1"/>
              </a:solidFill>
            </a:endParaRPr>
          </a:p>
          <a:p>
            <a:endParaRPr lang="en-GB" sz="2800" dirty="0" smtClean="0">
              <a:solidFill>
                <a:schemeClr val="bg1"/>
              </a:solidFill>
            </a:endParaRPr>
          </a:p>
          <a:p>
            <a:endParaRPr lang="en-GB" sz="2800" dirty="0">
              <a:solidFill>
                <a:schemeClr val="bg1"/>
              </a:solidFill>
            </a:endParaRPr>
          </a:p>
          <a:p>
            <a:endParaRPr lang="en-GB" sz="2800" dirty="0" smtClean="0">
              <a:solidFill>
                <a:schemeClr val="bg1"/>
              </a:solidFill>
            </a:endParaRPr>
          </a:p>
          <a:p>
            <a:endParaRPr lang="en-GB" sz="2800" dirty="0">
              <a:solidFill>
                <a:schemeClr val="bg1"/>
              </a:solidFill>
            </a:endParaRPr>
          </a:p>
          <a:p>
            <a:endParaRPr lang="en-GB" sz="2800" dirty="0" smtClean="0">
              <a:solidFill>
                <a:schemeClr val="bg1"/>
              </a:solidFill>
            </a:endParaRPr>
          </a:p>
          <a:p>
            <a:endParaRPr lang="en-GB" sz="2800" dirty="0">
              <a:solidFill>
                <a:schemeClr val="bg1"/>
              </a:solidFill>
            </a:endParaRPr>
          </a:p>
          <a:p>
            <a:endParaRPr lang="en-GB" sz="2800" dirty="0" smtClean="0">
              <a:solidFill>
                <a:schemeClr val="bg1"/>
              </a:solidFill>
            </a:endParaRPr>
          </a:p>
          <a:p>
            <a:endParaRPr lang="en-GB" sz="2800" dirty="0">
              <a:solidFill>
                <a:schemeClr val="bg1"/>
              </a:solidFill>
            </a:endParaRPr>
          </a:p>
          <a:p>
            <a:endParaRPr lang="en-GB" sz="2800" dirty="0">
              <a:solidFill>
                <a:schemeClr val="bg1"/>
              </a:solidFill>
            </a:endParaRPr>
          </a:p>
          <a:p>
            <a:r>
              <a:rPr lang="en-GB" sz="2800" b="1" dirty="0">
                <a:solidFill>
                  <a:srgbClr val="FFC000"/>
                </a:solidFill>
              </a:rPr>
              <a:t> </a:t>
            </a:r>
            <a:r>
              <a:rPr lang="en-GB" sz="2800" b="1" dirty="0" smtClean="0">
                <a:solidFill>
                  <a:srgbClr val="FFC000"/>
                </a:solidFill>
              </a:rPr>
              <a:t>      </a:t>
            </a:r>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2464115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bwMode="auto">
          <a:xfrm>
            <a:off x="7191214" y="966590"/>
            <a:ext cx="5000786" cy="3791389"/>
          </a:xfrm>
          <a:prstGeom prst="ellipse">
            <a:avLst/>
          </a:prstGeom>
          <a:solidFill>
            <a:schemeClr val="bg2">
              <a:lumMod val="60000"/>
              <a:lumOff val="40000"/>
            </a:schemeClr>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Lucida Sans" pitchFamily="16" charset="0"/>
                <a:ea typeface="ＭＳ Ｐゴシック" pitchFamily="16" charset="-128"/>
              </a:rPr>
              <a:t>2015</a:t>
            </a:r>
          </a:p>
          <a:p>
            <a:pPr marL="0" marR="0" indent="0" algn="ctr" defTabSz="914400" rtl="0" eaLnBrk="0" fontAlgn="base" latinLnBrk="0" hangingPunct="0">
              <a:lnSpc>
                <a:spcPct val="100000"/>
              </a:lnSpc>
              <a:spcBef>
                <a:spcPct val="0"/>
              </a:spcBef>
              <a:spcAft>
                <a:spcPct val="0"/>
              </a:spcAft>
              <a:buClrTx/>
              <a:buSzTx/>
              <a:buFontTx/>
              <a:buNone/>
              <a:tabLst/>
            </a:pPr>
            <a:r>
              <a:rPr lang="en-GB" sz="2000" b="1" dirty="0" smtClean="0">
                <a:solidFill>
                  <a:srgbClr val="000000"/>
                </a:solidFill>
                <a:latin typeface="Lucida Sans" pitchFamily="16" charset="0"/>
                <a:ea typeface="ＭＳ Ｐゴシック" pitchFamily="16" charset="-128"/>
              </a:rPr>
              <a:t>High Impact Pedagogies and Student Engagement</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Lucida Sans" pitchFamily="16" charset="0"/>
                <a:ea typeface="ＭＳ Ｐゴシック" pitchFamily="16" charset="-128"/>
              </a:rPr>
              <a:t>Systematic</a:t>
            </a:r>
            <a:r>
              <a:rPr kumimoji="0" lang="en-GB" sz="2000" b="0" i="0" u="none" strike="noStrike" cap="none" normalizeH="0" dirty="0" smtClean="0">
                <a:ln>
                  <a:noFill/>
                </a:ln>
                <a:solidFill>
                  <a:schemeClr val="tx1"/>
                </a:solidFill>
                <a:effectLst/>
                <a:latin typeface="Lucida Sans" pitchFamily="16" charset="0"/>
                <a:ea typeface="ＭＳ Ｐゴシック" pitchFamily="16" charset="-128"/>
              </a:rPr>
              <a:t> Review</a:t>
            </a:r>
          </a:p>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latin typeface="Lucida Sans" pitchFamily="16" charset="0"/>
                <a:ea typeface="ＭＳ Ｐゴシック" pitchFamily="16" charset="-128"/>
              </a:rPr>
              <a:t>Review of 21,055 abstracts and selection and analysis of 1671 Detailed analysis of 273 articles</a:t>
            </a:r>
            <a:endParaRPr kumimoji="0" lang="en-GB" sz="2000" b="0" i="0" u="none" strike="noStrike" cap="none" normalizeH="0" baseline="0" dirty="0" smtClean="0">
              <a:ln>
                <a:noFill/>
              </a:ln>
              <a:solidFill>
                <a:schemeClr val="tx1"/>
              </a:solidFill>
              <a:effectLst/>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16" charset="0"/>
              <a:ea typeface="ＭＳ Ｐゴシック" pitchFamily="16" charset="-128"/>
            </a:endParaRPr>
          </a:p>
        </p:txBody>
      </p:sp>
      <p:sp>
        <p:nvSpPr>
          <p:cNvPr id="50180" name="Rectangle 1028"/>
          <p:cNvSpPr>
            <a:spLocks noGrp="1" noChangeArrowheads="1"/>
          </p:cNvSpPr>
          <p:nvPr>
            <p:ph idx="1"/>
          </p:nvPr>
        </p:nvSpPr>
        <p:spPr>
          <a:xfrm>
            <a:off x="431800" y="1428736"/>
            <a:ext cx="11379240" cy="5429264"/>
          </a:xfrm>
        </p:spPr>
        <p:txBody>
          <a:bodyPr/>
          <a:lstStyle/>
          <a:p>
            <a:pPr>
              <a:buNone/>
            </a:pPr>
            <a:r>
              <a:rPr lang="en-GB" sz="2000" dirty="0" smtClean="0">
                <a:solidFill>
                  <a:srgbClr val="000000"/>
                </a:solidFill>
                <a:latin typeface="Arial" pitchFamily="34" charset="0"/>
                <a:cs typeface="Arial" pitchFamily="34" charset="0"/>
              </a:rPr>
              <a:t>	</a:t>
            </a:r>
          </a:p>
          <a:p>
            <a:pPr>
              <a:buNone/>
            </a:pPr>
            <a:r>
              <a:rPr lang="en-GB" sz="2000" dirty="0" smtClean="0">
                <a:solidFill>
                  <a:srgbClr val="000000"/>
                </a:solidFill>
                <a:latin typeface="Arial" pitchFamily="34" charset="0"/>
                <a:cs typeface="Arial" pitchFamily="34" charset="0"/>
              </a:rPr>
              <a:t>	</a:t>
            </a:r>
            <a:endParaRPr lang="en-GB" sz="2000" b="1" dirty="0" smtClean="0">
              <a:solidFill>
                <a:srgbClr val="000000"/>
              </a:solidFill>
              <a:latin typeface="Arial" pitchFamily="34" charset="0"/>
              <a:cs typeface="Arial" pitchFamily="34" charset="0"/>
            </a:endParaRPr>
          </a:p>
          <a:p>
            <a:pPr marL="0" lvl="0" indent="0">
              <a:spcAft>
                <a:spcPts val="0"/>
              </a:spcAft>
              <a:buNone/>
            </a:pPr>
            <a:endParaRPr lang="en-GB" sz="2000" dirty="0" smtClean="0">
              <a:solidFill>
                <a:srgbClr val="000000"/>
              </a:solidFill>
              <a:latin typeface="Arial" pitchFamily="34" charset="0"/>
              <a:cs typeface="Arial" pitchFamily="34" charset="0"/>
            </a:endParaRPr>
          </a:p>
          <a:p>
            <a:pPr lvl="0">
              <a:spcAft>
                <a:spcPts val="0"/>
              </a:spcAft>
            </a:pPr>
            <a:endParaRPr lang="en-GB" sz="800" dirty="0" smtClean="0">
              <a:solidFill>
                <a:srgbClr val="000000"/>
              </a:solidFill>
              <a:latin typeface="Arial" pitchFamily="34" charset="0"/>
              <a:cs typeface="Arial" pitchFamily="34" charset="0"/>
            </a:endParaRPr>
          </a:p>
          <a:p>
            <a:pPr>
              <a:buNone/>
            </a:pPr>
            <a:endParaRPr lang="en-US" dirty="0">
              <a:latin typeface="Georgia" charset="0"/>
              <a:ea typeface="ＭＳ Ｐゴシック" charset="0"/>
              <a:cs typeface="ＭＳ Ｐゴシック" charset="0"/>
            </a:endParaRPr>
          </a:p>
        </p:txBody>
      </p:sp>
      <p:sp>
        <p:nvSpPr>
          <p:cNvPr id="50179" name="Rectangle 1027"/>
          <p:cNvSpPr>
            <a:spLocks noGrp="1" noChangeArrowheads="1"/>
          </p:cNvSpPr>
          <p:nvPr>
            <p:ph type="title"/>
          </p:nvPr>
        </p:nvSpPr>
        <p:spPr>
          <a:xfrm>
            <a:off x="239349" y="81742"/>
            <a:ext cx="11952651" cy="775166"/>
          </a:xfrm>
          <a:solidFill>
            <a:srgbClr val="000000"/>
          </a:solidFill>
        </p:spPr>
        <p:txBody>
          <a:bodyPr/>
          <a:lstStyle/>
          <a:p>
            <a:pPr algn="ctr">
              <a:tabLst>
                <a:tab pos="2243138" algn="l"/>
              </a:tabLst>
            </a:pPr>
            <a:r>
              <a:rPr lang="en-US" sz="3600" b="1" dirty="0" smtClean="0">
                <a:solidFill>
                  <a:schemeClr val="bg1"/>
                </a:solidFill>
                <a:latin typeface="Arial" pitchFamily="34" charset="0"/>
                <a:ea typeface="ＭＳ Ｐゴシック" charset="0"/>
                <a:cs typeface="Arial" pitchFamily="34" charset="0"/>
              </a:rPr>
              <a:t>The literature base informing EAT</a:t>
            </a:r>
            <a:endParaRPr lang="en-US" sz="3600" b="1" dirty="0">
              <a:solidFill>
                <a:schemeClr val="bg1"/>
              </a:solidFill>
              <a:latin typeface="Arial" pitchFamily="34" charset="0"/>
              <a:ea typeface="ＭＳ Ｐゴシック" charset="0"/>
              <a:cs typeface="Arial" pitchFamily="34" charset="0"/>
            </a:endParaRPr>
          </a:p>
        </p:txBody>
      </p:sp>
      <p:sp>
        <p:nvSpPr>
          <p:cNvPr id="50177" name="Slide Number Placeholder 5"/>
          <p:cNvSpPr>
            <a:spLocks noGrp="1"/>
          </p:cNvSpPr>
          <p:nvPr>
            <p:ph type="sldNum" sz="quarter" idx="4294967295"/>
          </p:nvPr>
        </p:nvSpPr>
        <p:spPr>
          <a:xfrm>
            <a:off x="9652000" y="6308725"/>
            <a:ext cx="2540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fld id="{47440EE2-8C14-F34D-BB18-EBEFF626A17C}" type="slidenum">
              <a:rPr lang="en-US" sz="1400">
                <a:latin typeface="Georgia" charset="0"/>
              </a:rPr>
              <a:pPr/>
              <a:t>9</a:t>
            </a:fld>
            <a:endParaRPr lang="en-US" sz="1400" dirty="0">
              <a:latin typeface="Georgia" charset="0"/>
            </a:endParaRPr>
          </a:p>
        </p:txBody>
      </p:sp>
      <p:sp>
        <p:nvSpPr>
          <p:cNvPr id="50178" name="Text Box 1026"/>
          <p:cNvSpPr txBox="1">
            <a:spLocks noChangeArrowheads="1"/>
          </p:cNvSpPr>
          <p:nvPr/>
        </p:nvSpPr>
        <p:spPr bwMode="auto">
          <a:xfrm>
            <a:off x="482600" y="1752600"/>
            <a:ext cx="1069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0500" indent="-190500">
              <a:defRPr sz="1200">
                <a:solidFill>
                  <a:schemeClr val="tx1"/>
                </a:solidFill>
                <a:latin typeface="Lucida Sans" charset="0"/>
                <a:ea typeface="ＭＳ Ｐゴシック" charset="0"/>
                <a:cs typeface="ＭＳ Ｐゴシック" charset="0"/>
              </a:defRPr>
            </a:lvl1pPr>
            <a:lvl2pPr marL="742950" indent="-285750">
              <a:defRPr sz="1200">
                <a:solidFill>
                  <a:schemeClr val="tx1"/>
                </a:solidFill>
                <a:latin typeface="Lucida Sans" charset="0"/>
                <a:ea typeface="ＭＳ Ｐゴシック" charset="0"/>
              </a:defRPr>
            </a:lvl2pPr>
            <a:lvl3pPr marL="1143000" indent="-228600">
              <a:defRPr sz="1200">
                <a:solidFill>
                  <a:schemeClr val="tx1"/>
                </a:solidFill>
                <a:latin typeface="Lucida Sans" charset="0"/>
                <a:ea typeface="ＭＳ Ｐゴシック" charset="0"/>
              </a:defRPr>
            </a:lvl3pPr>
            <a:lvl4pPr marL="1600200" indent="-228600">
              <a:defRPr sz="1200">
                <a:solidFill>
                  <a:schemeClr val="tx1"/>
                </a:solidFill>
                <a:latin typeface="Lucida Sans" charset="0"/>
                <a:ea typeface="ＭＳ Ｐゴシック" charset="0"/>
              </a:defRPr>
            </a:lvl4pPr>
            <a:lvl5pPr marL="2057400" indent="-228600">
              <a:defRPr sz="1200">
                <a:solidFill>
                  <a:schemeClr val="tx1"/>
                </a:solidFill>
                <a:latin typeface="Lucida Sans" charset="0"/>
                <a:ea typeface="ＭＳ Ｐゴシック" charset="0"/>
              </a:defRPr>
            </a:lvl5pPr>
            <a:lvl6pPr marL="2514600" indent="-228600" algn="ctr" eaLnBrk="0" fontAlgn="base" hangingPunct="0">
              <a:spcBef>
                <a:spcPct val="0"/>
              </a:spcBef>
              <a:spcAft>
                <a:spcPct val="0"/>
              </a:spcAft>
              <a:defRPr sz="1200">
                <a:solidFill>
                  <a:schemeClr val="tx1"/>
                </a:solidFill>
                <a:latin typeface="Lucida Sans" charset="0"/>
                <a:ea typeface="ＭＳ Ｐゴシック" charset="0"/>
              </a:defRPr>
            </a:lvl6pPr>
            <a:lvl7pPr marL="2971800" indent="-228600" algn="ctr" eaLnBrk="0" fontAlgn="base" hangingPunct="0">
              <a:spcBef>
                <a:spcPct val="0"/>
              </a:spcBef>
              <a:spcAft>
                <a:spcPct val="0"/>
              </a:spcAft>
              <a:defRPr sz="1200">
                <a:solidFill>
                  <a:schemeClr val="tx1"/>
                </a:solidFill>
                <a:latin typeface="Lucida Sans" charset="0"/>
                <a:ea typeface="ＭＳ Ｐゴシック" charset="0"/>
              </a:defRPr>
            </a:lvl7pPr>
            <a:lvl8pPr marL="3429000" indent="-228600" algn="ctr" eaLnBrk="0" fontAlgn="base" hangingPunct="0">
              <a:spcBef>
                <a:spcPct val="0"/>
              </a:spcBef>
              <a:spcAft>
                <a:spcPct val="0"/>
              </a:spcAft>
              <a:defRPr sz="1200">
                <a:solidFill>
                  <a:schemeClr val="tx1"/>
                </a:solidFill>
                <a:latin typeface="Lucida Sans" charset="0"/>
                <a:ea typeface="ＭＳ Ｐゴシック" charset="0"/>
              </a:defRPr>
            </a:lvl8pPr>
            <a:lvl9pPr marL="3886200" indent="-228600" algn="ctr" eaLnBrk="0" fontAlgn="base" hangingPunct="0">
              <a:spcBef>
                <a:spcPct val="0"/>
              </a:spcBef>
              <a:spcAft>
                <a:spcPct val="0"/>
              </a:spcAft>
              <a:defRPr sz="1200">
                <a:solidFill>
                  <a:schemeClr val="tx1"/>
                </a:solidFill>
                <a:latin typeface="Lucida Sans" charset="0"/>
                <a:ea typeface="ＭＳ Ｐゴシック" charset="0"/>
              </a:defRPr>
            </a:lvl9pPr>
          </a:lstStyle>
          <a:p>
            <a:pPr algn="l">
              <a:lnSpc>
                <a:spcPts val="2800"/>
              </a:lnSpc>
              <a:buFont typeface="Times" charset="0"/>
              <a:buChar char="•"/>
            </a:pPr>
            <a:endParaRPr lang="en-US" sz="2400" dirty="0">
              <a:solidFill>
                <a:srgbClr val="2D3F49"/>
              </a:solidFill>
              <a:latin typeface="Georgia" charset="0"/>
            </a:endParaRPr>
          </a:p>
        </p:txBody>
      </p:sp>
      <p:sp>
        <p:nvSpPr>
          <p:cNvPr id="2" name="Oval 1"/>
          <p:cNvSpPr/>
          <p:nvPr/>
        </p:nvSpPr>
        <p:spPr bwMode="auto">
          <a:xfrm>
            <a:off x="329470" y="886014"/>
            <a:ext cx="3885208" cy="3527256"/>
          </a:xfrm>
          <a:prstGeom prst="ellipse">
            <a:avLst/>
          </a:pr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Lucida Sans" pitchFamily="16" charset="0"/>
                <a:ea typeface="ＭＳ Ｐゴシック" pitchFamily="16" charset="-128"/>
              </a:rPr>
              <a:t>Cognitive</a:t>
            </a:r>
            <a:r>
              <a:rPr kumimoji="0" lang="en-GB" sz="2000" b="1" i="0" u="none" strike="noStrike" cap="none" normalizeH="0" dirty="0" smtClean="0">
                <a:ln>
                  <a:noFill/>
                </a:ln>
                <a:solidFill>
                  <a:srgbClr val="000000"/>
                </a:solidFill>
                <a:effectLst/>
                <a:latin typeface="Lucida Sans" pitchFamily="16" charset="0"/>
                <a:ea typeface="ＭＳ Ｐゴシック" pitchFamily="16" charset="-128"/>
              </a:rPr>
              <a:t> styles</a:t>
            </a:r>
          </a:p>
          <a:p>
            <a:pPr marL="0" marR="0" indent="0" algn="ctr" defTabSz="914400" rtl="0" eaLnBrk="0" fontAlgn="base" latinLnBrk="0" hangingPunct="0">
              <a:lnSpc>
                <a:spcPct val="100000"/>
              </a:lnSpc>
              <a:spcBef>
                <a:spcPct val="0"/>
              </a:spcBef>
              <a:spcAft>
                <a:spcPct val="0"/>
              </a:spcAft>
              <a:buClrTx/>
              <a:buSzTx/>
              <a:buFontTx/>
              <a:buNone/>
              <a:tabLst/>
            </a:pPr>
            <a:r>
              <a:rPr lang="en-GB" sz="2000" b="1" baseline="0" dirty="0" smtClean="0">
                <a:solidFill>
                  <a:srgbClr val="000000"/>
                </a:solidFill>
                <a:latin typeface="Lucida Sans" pitchFamily="16" charset="0"/>
                <a:ea typeface="ＭＳ Ｐゴシック" pitchFamily="16" charset="-128"/>
              </a:rPr>
              <a:t>2013</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dirty="0" smtClean="0">
                <a:ln>
                  <a:noFill/>
                </a:ln>
                <a:solidFill>
                  <a:schemeClr val="tx1"/>
                </a:solidFill>
                <a:effectLst/>
                <a:latin typeface="Lucida Sans" pitchFamily="16" charset="0"/>
                <a:ea typeface="ＭＳ Ｐゴシック" pitchFamily="16" charset="-128"/>
              </a:rPr>
              <a:t>Systematic Review of 700 articles selected from &gt;9000</a:t>
            </a:r>
          </a:p>
          <a:p>
            <a:pPr marL="0" marR="0" indent="0" algn="ctr" defTabSz="914400" rtl="0" eaLnBrk="0" fontAlgn="base" latinLnBrk="0" hangingPunct="0">
              <a:lnSpc>
                <a:spcPct val="100000"/>
              </a:lnSpc>
              <a:spcBef>
                <a:spcPct val="0"/>
              </a:spcBef>
              <a:spcAft>
                <a:spcPct val="0"/>
              </a:spcAft>
              <a:buClrTx/>
              <a:buSzTx/>
              <a:buFontTx/>
              <a:buNone/>
              <a:tabLst/>
            </a:pPr>
            <a:endParaRPr lang="en-GB" sz="2000" baseline="0" dirty="0">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Lucida Sans" pitchFamily="16" charset="0"/>
              <a:ea typeface="ＭＳ Ｐゴシック" pitchFamily="16" charset="-128"/>
            </a:endParaRPr>
          </a:p>
        </p:txBody>
      </p:sp>
      <p:sp>
        <p:nvSpPr>
          <p:cNvPr id="7" name="Oval 6"/>
          <p:cNvSpPr/>
          <p:nvPr/>
        </p:nvSpPr>
        <p:spPr bwMode="auto">
          <a:xfrm>
            <a:off x="3639689" y="811158"/>
            <a:ext cx="3885208" cy="3786932"/>
          </a:xfrm>
          <a:prstGeom prst="ellipse">
            <a:avLst/>
          </a:prstGeom>
          <a:solidFill>
            <a:srgbClr val="FFC000"/>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Lucida Sans" pitchFamily="16" charset="0"/>
                <a:ea typeface="ＭＳ Ｐゴシック" pitchFamily="16" charset="-128"/>
              </a:rPr>
              <a:t>2013</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000000"/>
                </a:solidFill>
                <a:effectLst/>
                <a:latin typeface="Lucida Sans" pitchFamily="16" charset="0"/>
                <a:ea typeface="ＭＳ Ｐゴシック" pitchFamily="16" charset="-128"/>
              </a:rPr>
              <a:t>Making Sense</a:t>
            </a:r>
            <a:r>
              <a:rPr kumimoji="0" lang="en-GB" sz="2000" b="1" i="0" u="none" strike="noStrike" cap="none" normalizeH="0" dirty="0" smtClean="0">
                <a:ln>
                  <a:noFill/>
                </a:ln>
                <a:solidFill>
                  <a:srgbClr val="000000"/>
                </a:solidFill>
                <a:effectLst/>
                <a:latin typeface="Lucida Sans" pitchFamily="16" charset="0"/>
                <a:ea typeface="ＭＳ Ｐゴシック" pitchFamily="16" charset="-128"/>
              </a:rPr>
              <a:t> of </a:t>
            </a:r>
            <a:r>
              <a:rPr kumimoji="0" lang="en-GB" sz="2000" b="1" i="0" u="none" strike="noStrike" cap="none" normalizeH="0" baseline="0" dirty="0" smtClean="0">
                <a:ln>
                  <a:noFill/>
                </a:ln>
                <a:solidFill>
                  <a:srgbClr val="000000"/>
                </a:solidFill>
                <a:effectLst/>
                <a:latin typeface="Lucida Sans" pitchFamily="16" charset="0"/>
                <a:ea typeface="ＭＳ Ｐゴシック" pitchFamily="16" charset="-128"/>
              </a:rPr>
              <a:t>Assessment Feedback</a:t>
            </a:r>
          </a:p>
          <a:p>
            <a:r>
              <a:rPr lang="en-GB" sz="2000" dirty="0">
                <a:latin typeface="Lucida Sans" pitchFamily="16" charset="0"/>
                <a:ea typeface="ＭＳ Ｐゴシック" pitchFamily="16" charset="-128"/>
              </a:rPr>
              <a:t>Systematic </a:t>
            </a:r>
            <a:r>
              <a:rPr lang="en-GB" sz="2000" dirty="0" smtClean="0">
                <a:latin typeface="Lucida Sans" pitchFamily="16" charset="0"/>
                <a:ea typeface="ＭＳ Ｐゴシック" pitchFamily="16" charset="-128"/>
              </a:rPr>
              <a:t>Review of 460 articles from &gt;4000 articles</a:t>
            </a:r>
          </a:p>
          <a:p>
            <a:endParaRPr kumimoji="0" lang="en-GB" sz="2000" b="0" i="0" u="none" strike="noStrike" cap="none" normalizeH="0" baseline="0" dirty="0" smtClean="0">
              <a:ln>
                <a:noFill/>
              </a:ln>
              <a:solidFill>
                <a:schemeClr val="tx1"/>
              </a:solidFill>
              <a:effectLst/>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16" charset="0"/>
              <a:ea typeface="ＭＳ Ｐゴシック" pitchFamily="16" charset="-128"/>
            </a:endParaRPr>
          </a:p>
        </p:txBody>
      </p:sp>
      <p:sp>
        <p:nvSpPr>
          <p:cNvPr id="13" name="Oval 12"/>
          <p:cNvSpPr/>
          <p:nvPr/>
        </p:nvSpPr>
        <p:spPr bwMode="auto">
          <a:xfrm>
            <a:off x="2172149" y="3732578"/>
            <a:ext cx="8087050" cy="3224302"/>
          </a:xfrm>
          <a:prstGeom prst="ellipse">
            <a:avLst/>
          </a:prstGeom>
          <a:solidFill>
            <a:srgbClr val="993366"/>
          </a:solidFill>
          <a:ln w="12700" cap="flat" cmpd="sng" algn="ctr">
            <a:solidFill>
              <a:schemeClr val="accent2"/>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bg1"/>
                </a:solidFill>
                <a:effectLst/>
                <a:latin typeface="Lucida Sans" pitchFamily="16" charset="0"/>
                <a:ea typeface="ＭＳ Ｐゴシック" pitchFamily="16" charset="-128"/>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bg1"/>
                </a:solidFill>
                <a:effectLst/>
                <a:latin typeface="Lucida Sans" pitchFamily="16" charset="0"/>
                <a:ea typeface="ＭＳ Ｐゴシック" pitchFamily="16" charset="-128"/>
              </a:rPr>
              <a:t>		2016-20</a:t>
            </a:r>
            <a:endParaRPr kumimoji="0" lang="en-GB" sz="4000" b="1" i="0" u="none" strike="noStrike" cap="none" normalizeH="0" baseline="0" dirty="0" smtClean="0">
              <a:ln>
                <a:noFill/>
              </a:ln>
              <a:solidFill>
                <a:schemeClr val="bg1"/>
              </a:solidFill>
              <a:effectLst/>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5400" b="1" i="0" u="none" strike="noStrike" cap="none" normalizeH="0" baseline="0" dirty="0" smtClean="0">
                <a:ln>
                  <a:noFill/>
                </a:ln>
                <a:solidFill>
                  <a:schemeClr val="bg1"/>
                </a:solidFill>
                <a:effectLst/>
                <a:latin typeface="Lucida Sans" pitchFamily="16" charset="0"/>
                <a:ea typeface="ＭＳ Ｐゴシック" pitchFamily="16" charset="-128"/>
              </a:rPr>
              <a:t>	</a:t>
            </a:r>
            <a:r>
              <a:rPr kumimoji="0" lang="en-GB" sz="5400" b="1" i="0" u="none" strike="noStrike" cap="none" normalizeH="0" baseline="0" dirty="0" smtClean="0">
                <a:ln>
                  <a:noFill/>
                </a:ln>
                <a:solidFill>
                  <a:schemeClr val="bg1"/>
                </a:solidFill>
                <a:effectLst/>
                <a:latin typeface="Lucida Sans" pitchFamily="16" charset="0"/>
                <a:ea typeface="ＭＳ Ｐゴシック" pitchFamily="16" charset="-128"/>
              </a:rPr>
              <a:t>	EAT</a:t>
            </a:r>
            <a:endParaRPr kumimoji="0" lang="en-GB" sz="5400" b="1" i="0" u="none" strike="noStrike" cap="none" normalizeH="0" baseline="0" dirty="0" smtClean="0">
              <a:ln>
                <a:noFill/>
              </a:ln>
              <a:solidFill>
                <a:schemeClr val="bg1"/>
              </a:solidFill>
              <a:effectLst/>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16" charset="0"/>
              <a:ea typeface="ＭＳ Ｐゴシック" pitchFamily="16" charset="-128"/>
            </a:endParaRPr>
          </a:p>
        </p:txBody>
      </p:sp>
      <p:sp>
        <p:nvSpPr>
          <p:cNvPr id="11" name="Oval 10"/>
          <p:cNvSpPr/>
          <p:nvPr/>
        </p:nvSpPr>
        <p:spPr bwMode="auto">
          <a:xfrm>
            <a:off x="0" y="4456003"/>
            <a:ext cx="4015937" cy="2401997"/>
          </a:xfrm>
          <a:prstGeom prst="ellipse">
            <a:avLst/>
          </a:prstGeom>
          <a:solidFill>
            <a:schemeClr val="accent1">
              <a:lumMod val="40000"/>
              <a:lumOff val="60000"/>
            </a:schemeClr>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Lucida Sans" pitchFamily="16" charset="0"/>
                <a:ea typeface="ＭＳ Ｐゴシック" pitchFamily="16" charset="-128"/>
              </a:rPr>
              <a:t>2014</a:t>
            </a:r>
          </a:p>
          <a:p>
            <a:pPr marL="0" marR="0" indent="0" algn="ctr" defTabSz="914400" rtl="0" eaLnBrk="0" fontAlgn="base" latinLnBrk="0" hangingPunct="0">
              <a:lnSpc>
                <a:spcPct val="100000"/>
              </a:lnSpc>
              <a:spcBef>
                <a:spcPct val="0"/>
              </a:spcBef>
              <a:spcAft>
                <a:spcPct val="0"/>
              </a:spcAft>
              <a:buClrTx/>
              <a:buSzTx/>
              <a:buFontTx/>
              <a:buNone/>
              <a:tabLst/>
            </a:pPr>
            <a:r>
              <a:rPr lang="en-GB" sz="1800" dirty="0" err="1" smtClean="0">
                <a:latin typeface="Lucida Sans" pitchFamily="16" charset="0"/>
                <a:ea typeface="ＭＳ Ｐゴシック" pitchFamily="16" charset="-128"/>
              </a:rPr>
              <a:t>Kozhevnikov</a:t>
            </a:r>
            <a:r>
              <a:rPr lang="en-GB" sz="1800" dirty="0" smtClean="0">
                <a:latin typeface="Lucida Sans" pitchFamily="16" charset="0"/>
                <a:ea typeface="ＭＳ Ｐゴシック" pitchFamily="16" charset="-128"/>
              </a:rPr>
              <a:t>, Evans &amp; </a:t>
            </a:r>
            <a:r>
              <a:rPr lang="en-GB" sz="1800" dirty="0" err="1" smtClean="0">
                <a:latin typeface="Lucida Sans" pitchFamily="16" charset="0"/>
                <a:ea typeface="ＭＳ Ｐゴシック" pitchFamily="16" charset="-128"/>
              </a:rPr>
              <a:t>Kosslyn</a:t>
            </a:r>
            <a:endParaRPr lang="en-GB" sz="1800" dirty="0" smtClean="0">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Lucida Sans" pitchFamily="16" charset="0"/>
                <a:ea typeface="ＭＳ Ｐゴシック" pitchFamily="16" charset="-128"/>
              </a:rPr>
              <a:t>Neuroscience/</a:t>
            </a:r>
            <a:r>
              <a:rPr lang="en-GB" dirty="0" smtClean="0">
                <a:latin typeface="Lucida Sans" pitchFamily="16" charset="0"/>
                <a:ea typeface="ＭＳ Ｐゴシック" pitchFamily="16" charset="-128"/>
              </a:rPr>
              <a:t>cognitive &amp; educational psychology</a:t>
            </a:r>
            <a:endParaRPr kumimoji="0" lang="en-GB" sz="1800" b="0" i="0" u="none" strike="noStrike" cap="none" normalizeH="0" baseline="0" dirty="0" smtClean="0">
              <a:ln>
                <a:noFill/>
              </a:ln>
              <a:solidFill>
                <a:schemeClr val="tx1"/>
              </a:solidFill>
              <a:effectLst/>
              <a:latin typeface="Lucida Sans" pitchFamily="16" charset="0"/>
              <a:ea typeface="ＭＳ Ｐゴシック" pitchFamily="16" charset="-128"/>
            </a:endParaRPr>
          </a:p>
        </p:txBody>
      </p:sp>
      <p:sp>
        <p:nvSpPr>
          <p:cNvPr id="12" name="Oval 11"/>
          <p:cNvSpPr/>
          <p:nvPr/>
        </p:nvSpPr>
        <p:spPr bwMode="auto">
          <a:xfrm>
            <a:off x="635429" y="3264688"/>
            <a:ext cx="3858711" cy="1622971"/>
          </a:xfrm>
          <a:prstGeom prst="ellipse">
            <a:avLst/>
          </a:prstGeom>
          <a:solidFill>
            <a:srgbClr val="FF0000"/>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chemeClr val="tx1"/>
                </a:solidFill>
                <a:effectLst/>
                <a:latin typeface="Lucida Sans" pitchFamily="16" charset="0"/>
                <a:ea typeface="ＭＳ Ｐゴシック" pitchFamily="16" charset="-128"/>
              </a:rPr>
              <a:t>2015</a:t>
            </a:r>
          </a:p>
          <a:p>
            <a:pPr marL="0" marR="0" indent="0" algn="ctr" defTabSz="914400" rtl="0" eaLnBrk="0" fontAlgn="base" latinLnBrk="0" hangingPunct="0">
              <a:lnSpc>
                <a:spcPct val="100000"/>
              </a:lnSpc>
              <a:spcBef>
                <a:spcPct val="0"/>
              </a:spcBef>
              <a:spcAft>
                <a:spcPct val="0"/>
              </a:spcAft>
              <a:buClrTx/>
              <a:buSzTx/>
              <a:buFontTx/>
              <a:buNone/>
              <a:tabLst/>
            </a:pPr>
            <a:r>
              <a:rPr lang="en-GB" sz="1800" b="1" dirty="0" smtClean="0">
                <a:latin typeface="Lucida Sans" pitchFamily="16" charset="0"/>
                <a:ea typeface="ＭＳ Ｐゴシック" pitchFamily="16" charset="-128"/>
              </a:rPr>
              <a:t>Waring and Evans</a:t>
            </a:r>
          </a:p>
          <a:p>
            <a:pPr marL="0" marR="0" indent="0" algn="ctr" defTabSz="914400" rtl="0" eaLnBrk="0" fontAlgn="base" latinLnBrk="0" hangingPunct="0">
              <a:lnSpc>
                <a:spcPct val="100000"/>
              </a:lnSpc>
              <a:spcBef>
                <a:spcPct val="0"/>
              </a:spcBef>
              <a:spcAft>
                <a:spcPct val="0"/>
              </a:spcAft>
              <a:buClrTx/>
              <a:buSzTx/>
              <a:buFontTx/>
              <a:buNone/>
              <a:tabLst/>
            </a:pPr>
            <a:r>
              <a:rPr lang="en-GB" sz="1800" b="1" dirty="0" smtClean="0">
                <a:latin typeface="Lucida Sans" pitchFamily="16" charset="0"/>
                <a:ea typeface="ＭＳ Ｐゴシック" pitchFamily="16" charset="-128"/>
              </a:rPr>
              <a:t>Understanding Pedagogy </a:t>
            </a:r>
          </a:p>
        </p:txBody>
      </p:sp>
      <p:sp>
        <p:nvSpPr>
          <p:cNvPr id="14" name="Oval 13"/>
          <p:cNvSpPr/>
          <p:nvPr/>
        </p:nvSpPr>
        <p:spPr bwMode="auto">
          <a:xfrm>
            <a:off x="10008360" y="3732578"/>
            <a:ext cx="2402238" cy="4089886"/>
          </a:xfrm>
          <a:prstGeom prst="ellipse">
            <a:avLst/>
          </a:prstGeom>
          <a:solidFill>
            <a:srgbClr val="FF33CC"/>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smtClean="0">
                <a:latin typeface="Lucida Sans" pitchFamily="16" charset="0"/>
                <a:ea typeface="ＭＳ Ｐゴシック" pitchFamily="16" charset="-128"/>
              </a:rPr>
              <a:t>Assessment and self-regulation 2018 </a:t>
            </a:r>
          </a:p>
          <a:p>
            <a:pPr marL="0" marR="0" indent="0" algn="ctr" defTabSz="914400" rtl="0" eaLnBrk="0" fontAlgn="base" latinLnBrk="0" hangingPunct="0">
              <a:lnSpc>
                <a:spcPct val="100000"/>
              </a:lnSpc>
              <a:spcBef>
                <a:spcPct val="0"/>
              </a:spcBef>
              <a:spcAft>
                <a:spcPct val="0"/>
              </a:spcAft>
              <a:buClrTx/>
              <a:buSzTx/>
              <a:buFontTx/>
              <a:buNone/>
              <a:tabLst/>
            </a:pPr>
            <a:r>
              <a:rPr lang="en-GB" dirty="0" smtClean="0">
                <a:latin typeface="Lucida Sans" pitchFamily="16" charset="0"/>
                <a:ea typeface="ＭＳ Ｐゴシック" pitchFamily="16" charset="-128"/>
              </a:rPr>
              <a:t>Additional 1000 articles selected from &gt; 10,000</a:t>
            </a: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GB" dirty="0" smtClean="0">
              <a:latin typeface="Lucida Sans" pitchFamily="16" charset="0"/>
              <a:ea typeface="ＭＳ Ｐゴシック" pitchFamily="16"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Lucida Sans" pitchFamily="16" charset="0"/>
              <a:ea typeface="ＭＳ Ｐゴシック" pitchFamily="16" charset="-128"/>
            </a:endParaRPr>
          </a:p>
        </p:txBody>
      </p:sp>
      <p:sp>
        <p:nvSpPr>
          <p:cNvPr id="15" name="Oval 14"/>
          <p:cNvSpPr/>
          <p:nvPr/>
        </p:nvSpPr>
        <p:spPr>
          <a:xfrm>
            <a:off x="8349960" y="4977711"/>
            <a:ext cx="1673817" cy="1239864"/>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Teaching styles</a:t>
            </a:r>
            <a:endParaRPr lang="en-US" b="1" dirty="0">
              <a:solidFill>
                <a:schemeClr val="tx1"/>
              </a:solidFill>
            </a:endParaRPr>
          </a:p>
        </p:txBody>
      </p:sp>
      <p:sp>
        <p:nvSpPr>
          <p:cNvPr id="16" name="Oval 15"/>
          <p:cNvSpPr/>
          <p:nvPr/>
        </p:nvSpPr>
        <p:spPr>
          <a:xfrm>
            <a:off x="8698490" y="3959863"/>
            <a:ext cx="1846881" cy="1239864"/>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Deep approaches to learning</a:t>
            </a:r>
            <a:endParaRPr lang="en-US" b="1" dirty="0">
              <a:solidFill>
                <a:schemeClr val="tx1"/>
              </a:solidFill>
            </a:endParaRPr>
          </a:p>
        </p:txBody>
      </p:sp>
      <p:sp>
        <p:nvSpPr>
          <p:cNvPr id="17" name="Oval 16"/>
          <p:cNvSpPr/>
          <p:nvPr/>
        </p:nvSpPr>
        <p:spPr>
          <a:xfrm>
            <a:off x="6101167" y="3171987"/>
            <a:ext cx="1846881" cy="1239864"/>
          </a:xfrm>
          <a:prstGeom prst="ellipse">
            <a:avLst/>
          </a:prstGeom>
          <a:solidFill>
            <a:srgbClr val="99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Emotions  in learning</a:t>
            </a:r>
            <a:endParaRPr lang="en-US" dirty="0"/>
          </a:p>
        </p:txBody>
      </p:sp>
      <p:sp>
        <p:nvSpPr>
          <p:cNvPr id="18" name="Oval 17"/>
          <p:cNvSpPr/>
          <p:nvPr/>
        </p:nvSpPr>
        <p:spPr>
          <a:xfrm>
            <a:off x="4440185" y="4081937"/>
            <a:ext cx="4881966" cy="64318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Resilience</a:t>
            </a:r>
            <a:endParaRPr lang="en-US" b="1" dirty="0">
              <a:solidFill>
                <a:schemeClr val="tx1"/>
              </a:solidFill>
            </a:endParaRPr>
          </a:p>
        </p:txBody>
      </p:sp>
      <p:sp>
        <p:nvSpPr>
          <p:cNvPr id="3" name="Oval 2"/>
          <p:cNvSpPr/>
          <p:nvPr/>
        </p:nvSpPr>
        <p:spPr>
          <a:xfrm>
            <a:off x="3453491" y="4139275"/>
            <a:ext cx="2647676" cy="2461232"/>
          </a:xfrm>
          <a:prstGeom prst="ellipse">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Maximising Success of Assessment Systematic Review of 1100 articles from &gt; 12,000</a:t>
            </a:r>
            <a:endParaRPr lang="en-GB" b="1" dirty="0">
              <a:solidFill>
                <a:sysClr val="windowText" lastClr="000000"/>
              </a:solidFill>
            </a:endParaRPr>
          </a:p>
        </p:txBody>
      </p:sp>
    </p:spTree>
    <p:extLst>
      <p:ext uri="{BB962C8B-B14F-4D97-AF65-F5344CB8AC3E}">
        <p14:creationId xmlns:p14="http://schemas.microsoft.com/office/powerpoint/2010/main" val="341026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7801</TotalTime>
  <Words>378</Words>
  <Application>Microsoft Office PowerPoint</Application>
  <PresentationFormat>Widescreen</PresentationFormat>
  <Paragraphs>245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Arial</vt:lpstr>
      <vt:lpstr>Calibri</vt:lpstr>
      <vt:lpstr>Calibri Light</vt:lpstr>
      <vt:lpstr>Georgia</vt:lpstr>
      <vt:lpstr>Lucida Sans</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literature base informing EAT</vt:lpstr>
      <vt:lpstr>Informed by a Personal Learning Styles Pedagogy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dc:creator>
  <cp:lastModifiedBy>anonymous</cp:lastModifiedBy>
  <cp:revision>170</cp:revision>
  <cp:lastPrinted>2018-09-13T06:44:43Z</cp:lastPrinted>
  <dcterms:created xsi:type="dcterms:W3CDTF">2017-12-30T00:10:56Z</dcterms:created>
  <dcterms:modified xsi:type="dcterms:W3CDTF">2020-01-28T22:31:04Z</dcterms:modified>
</cp:coreProperties>
</file>