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62" r:id="rId2"/>
    <p:sldId id="364" r:id="rId3"/>
    <p:sldId id="376" r:id="rId4"/>
    <p:sldId id="368" r:id="rId5"/>
    <p:sldId id="378" r:id="rId6"/>
    <p:sldId id="337" r:id="rId7"/>
    <p:sldId id="276" r:id="rId8"/>
    <p:sldId id="380" r:id="rId9"/>
    <p:sldId id="367" r:id="rId10"/>
    <p:sldId id="374" r:id="rId11"/>
    <p:sldId id="387" r:id="rId12"/>
    <p:sldId id="382" r:id="rId13"/>
    <p:sldId id="383" r:id="rId14"/>
    <p:sldId id="373"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2" r:id="rId28"/>
    <p:sldId id="403" r:id="rId29"/>
    <p:sldId id="404" r:id="rId30"/>
    <p:sldId id="405" r:id="rId31"/>
    <p:sldId id="406" r:id="rId32"/>
    <p:sldId id="407" r:id="rId33"/>
    <p:sldId id="408" r:id="rId34"/>
    <p:sldId id="409" r:id="rId35"/>
    <p:sldId id="410" r:id="rId36"/>
    <p:sldId id="388" r:id="rId37"/>
    <p:sldId id="411" r:id="rId38"/>
    <p:sldId id="412" r:id="rId39"/>
    <p:sldId id="413" r:id="rId40"/>
    <p:sldId id="414" r:id="rId41"/>
    <p:sldId id="417" r:id="rId42"/>
    <p:sldId id="418" r:id="rId43"/>
    <p:sldId id="419" r:id="rId44"/>
    <p:sldId id="323"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0033"/>
    <a:srgbClr val="66FFFF"/>
    <a:srgbClr val="FF9933"/>
    <a:srgbClr val="CC3399"/>
    <a:srgbClr val="800080"/>
    <a:srgbClr val="CC33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8" autoAdjust="0"/>
    <p:restoredTop sz="94816" autoAdjust="0"/>
  </p:normalViewPr>
  <p:slideViewPr>
    <p:cSldViewPr snapToGrid="0">
      <p:cViewPr varScale="1">
        <p:scale>
          <a:sx n="68" d="100"/>
          <a:sy n="68" d="100"/>
        </p:scale>
        <p:origin x="86" y="158"/>
      </p:cViewPr>
      <p:guideLst>
        <p:guide orient="horz" pos="2160"/>
        <p:guide pos="3840"/>
      </p:guideLst>
    </p:cSldViewPr>
  </p:slideViewPr>
  <p:outlineViewPr>
    <p:cViewPr>
      <p:scale>
        <a:sx n="33" d="100"/>
        <a:sy n="33" d="100"/>
      </p:scale>
      <p:origin x="0" y="-2491"/>
    </p:cViewPr>
  </p:outlineViewPr>
  <p:notesTextViewPr>
    <p:cViewPr>
      <p:scale>
        <a:sx n="1" d="1"/>
        <a:sy n="1" d="1"/>
      </p:scale>
      <p:origin x="0" y="0"/>
    </p:cViewPr>
  </p:notesTextViewPr>
  <p:sorterViewPr>
    <p:cViewPr>
      <p:scale>
        <a:sx n="100" d="100"/>
        <a:sy n="100" d="100"/>
      </p:scale>
      <p:origin x="0" y="-2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F7E8AAA8-7104-46D3-8FAD-63EBA3C0E67E}" type="datetimeFigureOut">
              <a:rPr lang="en-GB" smtClean="0"/>
              <a:t>28/01/2020</a:t>
            </a:fld>
            <a:endParaRPr lang="en-GB"/>
          </a:p>
        </p:txBody>
      </p:sp>
      <p:sp>
        <p:nvSpPr>
          <p:cNvPr id="4" name="Footer Placeholder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B9CB5BE4-F21A-4871-BC27-B9555243C845}" type="slidenum">
              <a:rPr lang="en-GB" smtClean="0"/>
              <a:t>‹#›</a:t>
            </a:fld>
            <a:endParaRPr lang="en-GB"/>
          </a:p>
        </p:txBody>
      </p:sp>
    </p:spTree>
    <p:extLst>
      <p:ext uri="{BB962C8B-B14F-4D97-AF65-F5344CB8AC3E}">
        <p14:creationId xmlns:p14="http://schemas.microsoft.com/office/powerpoint/2010/main" val="367838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A6F72BBB-1E45-4D6E-B5C1-16A3A63A5B0F}" type="datetimeFigureOut">
              <a:rPr lang="en-GB" smtClean="0"/>
              <a:pPr/>
              <a:t>28/01/2020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9E6B00CF-6FB7-4507-ACDE-79195955E43B}" type="slidenum">
              <a:rPr lang="en-GB" smtClean="0"/>
              <a:pPr/>
              <a:t>‹#›</a:t>
            </a:fld>
            <a:endParaRPr lang="en-GB"/>
          </a:p>
        </p:txBody>
      </p:sp>
    </p:spTree>
    <p:extLst>
      <p:ext uri="{BB962C8B-B14F-4D97-AF65-F5344CB8AC3E}">
        <p14:creationId xmlns:p14="http://schemas.microsoft.com/office/powerpoint/2010/main" val="70954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6</a:t>
            </a:fld>
            <a:endParaRPr lang="en-GB"/>
          </a:p>
        </p:txBody>
      </p:sp>
    </p:spTree>
    <p:extLst>
      <p:ext uri="{BB962C8B-B14F-4D97-AF65-F5344CB8AC3E}">
        <p14:creationId xmlns:p14="http://schemas.microsoft.com/office/powerpoint/2010/main" val="234986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21</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09830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24</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30068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25</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9465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26</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40428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27</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46771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BBB0A0-2DF2-40E8-ABAB-80C638FFC17B}" type="slidenum">
              <a:rPr lang="en-GB" smtClean="0"/>
              <a:pPr/>
              <a:t>28</a:t>
            </a:fld>
            <a:endParaRPr lang="en-GB" dirty="0"/>
          </a:p>
        </p:txBody>
      </p:sp>
    </p:spTree>
    <p:extLst>
      <p:ext uri="{BB962C8B-B14F-4D97-AF65-F5344CB8AC3E}">
        <p14:creationId xmlns:p14="http://schemas.microsoft.com/office/powerpoint/2010/main" val="267730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29</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09784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BBB0A0-2DF2-40E8-ABAB-80C638FFC17B}" type="slidenum">
              <a:rPr lang="en-GB" smtClean="0"/>
              <a:pPr/>
              <a:t>30</a:t>
            </a:fld>
            <a:endParaRPr lang="en-GB" dirty="0"/>
          </a:p>
        </p:txBody>
      </p:sp>
    </p:spTree>
    <p:extLst>
      <p:ext uri="{BB962C8B-B14F-4D97-AF65-F5344CB8AC3E}">
        <p14:creationId xmlns:p14="http://schemas.microsoft.com/office/powerpoint/2010/main" val="400018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31</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94800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32</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03255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7</a:t>
            </a:fld>
            <a:endParaRPr lang="en-GB"/>
          </a:p>
        </p:txBody>
      </p:sp>
    </p:spTree>
    <p:extLst>
      <p:ext uri="{BB962C8B-B14F-4D97-AF65-F5344CB8AC3E}">
        <p14:creationId xmlns:p14="http://schemas.microsoft.com/office/powerpoint/2010/main" val="125839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33</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292140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34</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91467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BBB0A0-2DF2-40E8-ABAB-80C638FFC17B}" type="slidenum">
              <a:rPr lang="en-GB" smtClean="0"/>
              <a:pPr/>
              <a:t>35</a:t>
            </a:fld>
            <a:endParaRPr lang="en-GB" dirty="0"/>
          </a:p>
        </p:txBody>
      </p:sp>
    </p:spTree>
    <p:extLst>
      <p:ext uri="{BB962C8B-B14F-4D97-AF65-F5344CB8AC3E}">
        <p14:creationId xmlns:p14="http://schemas.microsoft.com/office/powerpoint/2010/main" val="3560969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the bit about sustainability.  Today, colleagues</a:t>
            </a:r>
            <a:r>
              <a:rPr lang="en-US" baseline="0" dirty="0" smtClean="0"/>
              <a:t> from ECS will share some of their practices in these areas.</a:t>
            </a:r>
          </a:p>
          <a:p>
            <a:r>
              <a:rPr lang="en-US" baseline="0" dirty="0" smtClean="0"/>
              <a:t>An example area I’ve been working on is using </a:t>
            </a:r>
            <a:r>
              <a:rPr lang="en-US" baseline="0" dirty="0" err="1" smtClean="0"/>
              <a:t>QMPerception</a:t>
            </a:r>
            <a:r>
              <a:rPr lang="en-US" baseline="0" dirty="0" smtClean="0"/>
              <a:t> for exams to automate what can be automated in exam marking.  It doesn’t mean less effort – rather, that the majority of the effort is upfront (in designing questions that can suitably assess the Learning Outcomes).  The advantage is that we can meet more realistically our feedback deadlines despite having 150 students </a:t>
            </a:r>
            <a:r>
              <a:rPr lang="en-US" baseline="0" smtClean="0"/>
              <a:t>(next year 200??).</a:t>
            </a:r>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37</a:t>
            </a:fld>
            <a:endParaRPr lang="en-GB"/>
          </a:p>
        </p:txBody>
      </p:sp>
    </p:spTree>
    <p:extLst>
      <p:ext uri="{BB962C8B-B14F-4D97-AF65-F5344CB8AC3E}">
        <p14:creationId xmlns:p14="http://schemas.microsoft.com/office/powerpoint/2010/main" val="342326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39</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922059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xfrm>
            <a:off x="26988" y="744538"/>
            <a:ext cx="6615112" cy="3722687"/>
          </a:xfrm>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60A1BD3-43CE-4644-B2D7-10AE5440B837}" type="slidenum">
              <a:rPr lang="en-GB" smtClean="0"/>
              <a:pPr>
                <a:defRPr/>
              </a:pPr>
              <a:t>40</a:t>
            </a:fld>
            <a:endParaRPr lang="en-GB" dirty="0"/>
          </a:p>
        </p:txBody>
      </p:sp>
    </p:spTree>
    <p:extLst>
      <p:ext uri="{BB962C8B-B14F-4D97-AF65-F5344CB8AC3E}">
        <p14:creationId xmlns:p14="http://schemas.microsoft.com/office/powerpoint/2010/main" val="503008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41</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092235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42</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792378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43</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645540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44</a:t>
            </a:fld>
            <a:endParaRPr lang="en-GB"/>
          </a:p>
        </p:txBody>
      </p:sp>
    </p:spTree>
    <p:extLst>
      <p:ext uri="{BB962C8B-B14F-4D97-AF65-F5344CB8AC3E}">
        <p14:creationId xmlns:p14="http://schemas.microsoft.com/office/powerpoint/2010/main" val="36955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9</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23911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15</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35720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16</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33020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17</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95689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18</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2166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19</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75872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20</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7967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4220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7797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06592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155807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8375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428663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908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419990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78668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1677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847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59E68-E7CB-471C-BC58-4F7883873426}" type="datetimeFigureOut">
              <a:rPr lang="en-GB" smtClean="0"/>
              <a:pPr/>
              <a:t>28/01/2020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CF813-2CFB-4524-9AE7-1833D471B22F}" type="slidenum">
              <a:rPr lang="en-GB" smtClean="0"/>
              <a:pPr/>
              <a:t>‹#›</a:t>
            </a:fld>
            <a:endParaRPr lang="en-GB"/>
          </a:p>
        </p:txBody>
      </p:sp>
    </p:spTree>
    <p:extLst>
      <p:ext uri="{BB962C8B-B14F-4D97-AF65-F5344CB8AC3E}">
        <p14:creationId xmlns:p14="http://schemas.microsoft.com/office/powerpoint/2010/main" val="21190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journals.sagepub.com/doi/pdf/10.3102/003465431247435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journals.sagepub.com/doi/abs/10.3102/003465431247435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6" y="0"/>
            <a:ext cx="12311605" cy="7002096"/>
          </a:xfrm>
          <a:prstGeom prst="rect">
            <a:avLst/>
          </a:prstGeom>
          <a:solidFill>
            <a:srgbClr val="660033"/>
          </a:solidFill>
        </p:spPr>
        <p:txBody>
          <a:bodyPr wrap="square" rtlCol="0">
            <a:spAutoFit/>
          </a:bodyPr>
          <a:lstStyle/>
          <a:p>
            <a:endParaRPr lang="en-GB" dirty="0"/>
          </a:p>
        </p:txBody>
      </p:sp>
      <p:sp>
        <p:nvSpPr>
          <p:cNvPr id="3" name="Rectangle 2"/>
          <p:cNvSpPr>
            <a:spLocks noChangeArrowheads="1"/>
          </p:cNvSpPr>
          <p:nvPr/>
        </p:nvSpPr>
        <p:spPr bwMode="auto">
          <a:xfrm>
            <a:off x="254643" y="1348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649" y="3933324"/>
            <a:ext cx="2646363" cy="2244725"/>
          </a:xfrm>
          <a:prstGeom prst="rect">
            <a:avLst/>
          </a:prstGeom>
          <a:solidFill>
            <a:schemeClr val="tx1"/>
          </a:solidFill>
        </p:spPr>
      </p:pic>
      <p:sp>
        <p:nvSpPr>
          <p:cNvPr id="4" name="Rectangle 3"/>
          <p:cNvSpPr>
            <a:spLocks noChangeArrowheads="1"/>
          </p:cNvSpPr>
          <p:nvPr/>
        </p:nvSpPr>
        <p:spPr bwMode="auto">
          <a:xfrm>
            <a:off x="612092" y="812215"/>
            <a:ext cx="534793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Principles underpinning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US" altLang="en-US" sz="4000" b="1" dirty="0" smtClean="0">
                <a:solidFill>
                  <a:schemeClr val="bg1"/>
                </a:solidFill>
                <a:latin typeface="Calibri" panose="020F0502020204030204" pitchFamily="34" charset="0"/>
                <a:cs typeface="Times New Roman" panose="02020603050405020304" pitchFamily="18" charset="0"/>
              </a:rPr>
              <a:t>EAT Framework</a:t>
            </a:r>
            <a:endParaRPr kumimoji="0" lang="en-US" altLang="en-US" sz="4000" b="0" u="none" strike="noStrike" cap="none" normalizeH="0" baseline="0" dirty="0" smtClean="0">
              <a:ln>
                <a:noFill/>
              </a:ln>
              <a:solidFill>
                <a:schemeClr val="bg1"/>
              </a:solidFill>
              <a:effectLst/>
              <a:latin typeface="Arial" panose="020B0604020202020204" pitchFamily="34" charset="0"/>
            </a:endParaRPr>
          </a:p>
        </p:txBody>
      </p:sp>
      <p:sp>
        <p:nvSpPr>
          <p:cNvPr id="5" name="TextBox 4"/>
          <p:cNvSpPr txBox="1"/>
          <p:nvPr/>
        </p:nvSpPr>
        <p:spPr>
          <a:xfrm>
            <a:off x="254643" y="1963392"/>
            <a:ext cx="6227180" cy="3416320"/>
          </a:xfrm>
          <a:prstGeom prst="rect">
            <a:avLst/>
          </a:prstGeom>
          <a:noFill/>
        </p:spPr>
        <p:txBody>
          <a:bodyPr wrap="square" rtlCol="0">
            <a:spAutoFit/>
          </a:bodyPr>
          <a:lstStyle/>
          <a:p>
            <a:r>
              <a:rPr lang="en-GB" sz="2400" dirty="0" smtClean="0">
                <a:solidFill>
                  <a:srgbClr val="FFC000"/>
                </a:solidFill>
              </a:rPr>
              <a:t> </a:t>
            </a:r>
          </a:p>
          <a:p>
            <a:endParaRPr lang="en-GB" sz="2400" dirty="0">
              <a:solidFill>
                <a:srgbClr val="FFC000"/>
              </a:solidFill>
            </a:endParaRPr>
          </a:p>
          <a:p>
            <a:r>
              <a:rPr lang="en-GB" sz="4800" dirty="0" smtClean="0">
                <a:solidFill>
                  <a:srgbClr val="FFC000"/>
                </a:solidFill>
              </a:rPr>
              <a:t>Professor Carol Evans</a:t>
            </a:r>
            <a:endParaRPr lang="en-GB" sz="4800" dirty="0">
              <a:solidFill>
                <a:schemeClr val="bg1"/>
              </a:solidFill>
            </a:endParaRPr>
          </a:p>
          <a:p>
            <a:endParaRPr lang="en-GB" sz="2400" dirty="0">
              <a:solidFill>
                <a:schemeClr val="bg1"/>
              </a:solidFill>
            </a:endParaRPr>
          </a:p>
          <a:p>
            <a:endParaRPr lang="en-GB" sz="2400" dirty="0" smtClean="0">
              <a:solidFill>
                <a:schemeClr val="bg1"/>
              </a:solidFill>
            </a:endParaRPr>
          </a:p>
          <a:p>
            <a:endParaRPr lang="en-GB" sz="2400" dirty="0" smtClean="0">
              <a:solidFill>
                <a:schemeClr val="bg1"/>
              </a:solidFill>
            </a:endParaRPr>
          </a:p>
          <a:p>
            <a:endParaRPr lang="en-GB" sz="2400" dirty="0">
              <a:solidFill>
                <a:schemeClr val="bg1"/>
              </a:solidFill>
            </a:endParaRPr>
          </a:p>
          <a:p>
            <a:pPr algn="r"/>
            <a:endParaRPr lang="en-GB" sz="2400" dirty="0">
              <a:solidFill>
                <a:schemeClr val="bg1"/>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5788200" y="631384"/>
            <a:ext cx="6322784" cy="5900045"/>
          </a:xfrm>
          <a:prstGeom prst="rect">
            <a:avLst/>
          </a:prstGeom>
          <a:ln>
            <a:noFill/>
          </a:ln>
        </p:spPr>
      </p:pic>
    </p:spTree>
    <p:extLst>
      <p:ext uri="{BB962C8B-B14F-4D97-AF65-F5344CB8AC3E}">
        <p14:creationId xmlns:p14="http://schemas.microsoft.com/office/powerpoint/2010/main" val="1492248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2095619"/>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r>
              <a:rPr lang="en-GB" sz="3600" b="1" dirty="0" smtClean="0">
                <a:solidFill>
                  <a:srgbClr val="FFC000"/>
                </a:solidFill>
                <a:latin typeface="Calibri" panose="020F0502020204030204" pitchFamily="34" charset="0"/>
              </a:rPr>
              <a:t>	</a:t>
            </a:r>
            <a:r>
              <a:rPr lang="en-GB" sz="3600" b="1" dirty="0">
                <a:solidFill>
                  <a:srgbClr val="FFC000"/>
                </a:solidFill>
                <a:latin typeface="Calibri" panose="020F0502020204030204" pitchFamily="34" charset="0"/>
              </a:rPr>
              <a:t> </a:t>
            </a:r>
          </a:p>
          <a:p>
            <a:r>
              <a:rPr lang="en-GB" sz="3600" b="1" dirty="0" smtClean="0">
                <a:solidFill>
                  <a:srgbClr val="FFC000"/>
                </a:solidFill>
                <a:latin typeface="Calibri" panose="020F0502020204030204" pitchFamily="34" charset="0"/>
              </a:rPr>
              <a:t>	</a:t>
            </a:r>
            <a:r>
              <a:rPr lang="en-GB" sz="6600" b="1" dirty="0" smtClean="0">
                <a:solidFill>
                  <a:srgbClr val="FFC000"/>
                </a:solidFill>
                <a:latin typeface="Calibri" panose="020F0502020204030204" pitchFamily="34" charset="0"/>
              </a:rPr>
              <a:t>To what extent do we have a 	shared understanding of</a:t>
            </a:r>
          </a:p>
          <a:p>
            <a:r>
              <a:rPr lang="en-GB" sz="6600" b="1" dirty="0" smtClean="0">
                <a:solidFill>
                  <a:srgbClr val="FFC000"/>
                </a:solidFill>
                <a:latin typeface="Calibri" panose="020F0502020204030204" pitchFamily="34" charset="0"/>
                <a:cs typeface="Arial" pitchFamily="34" charset="0"/>
              </a:rPr>
              <a:t>	assessment and how it should 	be operationalised? </a:t>
            </a:r>
          </a:p>
          <a:p>
            <a:endParaRPr lang="en-GB" sz="6600" dirty="0">
              <a:solidFill>
                <a:schemeClr val="bg1"/>
              </a:solidFill>
              <a:latin typeface="Calibri" panose="020F0502020204030204" pitchFamily="34" charset="0"/>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61966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7571303"/>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r>
              <a:rPr lang="en-GB" sz="3600" b="1" dirty="0" smtClean="0">
                <a:solidFill>
                  <a:srgbClr val="FFC000"/>
                </a:solidFill>
                <a:latin typeface="Calibri" panose="020F0502020204030204" pitchFamily="34" charset="0"/>
              </a:rPr>
              <a:t>	</a:t>
            </a:r>
            <a:r>
              <a:rPr lang="en-GB" sz="3600" b="1" dirty="0">
                <a:solidFill>
                  <a:srgbClr val="FFC000"/>
                </a:solidFill>
                <a:latin typeface="Calibri" panose="020F0502020204030204" pitchFamily="34" charset="0"/>
              </a:rPr>
              <a:t> </a:t>
            </a:r>
          </a:p>
          <a:p>
            <a:r>
              <a:rPr lang="en-GB" sz="3600" b="1" dirty="0" smtClean="0">
                <a:solidFill>
                  <a:srgbClr val="FFC000"/>
                </a:solidFill>
                <a:latin typeface="Calibri" panose="020F0502020204030204" pitchFamily="34" charset="0"/>
              </a:rPr>
              <a:t>	</a:t>
            </a:r>
            <a:endParaRPr lang="en-GB" sz="6600" dirty="0">
              <a:solidFill>
                <a:schemeClr val="bg1"/>
              </a:solidFill>
              <a:latin typeface="Calibri" panose="020F0502020204030204" pitchFamily="34" charset="0"/>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81231835"/>
              </p:ext>
            </p:extLst>
          </p:nvPr>
        </p:nvGraphicFramePr>
        <p:xfrm>
          <a:off x="303110" y="173772"/>
          <a:ext cx="11888890" cy="6492240"/>
        </p:xfrm>
        <a:graphic>
          <a:graphicData uri="http://schemas.openxmlformats.org/drawingml/2006/table">
            <a:tbl>
              <a:tblPr firstRow="1" bandRow="1">
                <a:tableStyleId>{5C22544A-7EE6-4342-B048-85BDC9FD1C3A}</a:tableStyleId>
              </a:tblPr>
              <a:tblGrid>
                <a:gridCol w="11888890"/>
              </a:tblGrid>
              <a:tr h="370840">
                <a:tc>
                  <a:txBody>
                    <a:bodyPr/>
                    <a:lstStyle/>
                    <a:p>
                      <a:r>
                        <a:rPr lang="en-GB" sz="2400" dirty="0" smtClean="0">
                          <a:solidFill>
                            <a:srgbClr val="660033"/>
                          </a:solidFill>
                        </a:rPr>
                        <a:t>Meaningful</a:t>
                      </a:r>
                      <a:r>
                        <a:rPr lang="en-GB" sz="2400" baseline="0" dirty="0" smtClean="0">
                          <a:solidFill>
                            <a:srgbClr val="660033"/>
                          </a:solidFill>
                        </a:rPr>
                        <a:t> Assessments</a:t>
                      </a:r>
                      <a:endParaRPr lang="en-GB" sz="2400" dirty="0">
                        <a:solidFill>
                          <a:srgbClr val="660033"/>
                        </a:solidFill>
                      </a:endParaRPr>
                    </a:p>
                  </a:txBody>
                  <a:tcPr/>
                </a:tc>
              </a:tr>
              <a:tr h="229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personalising and creating their own criteria </a:t>
                      </a:r>
                      <a:r>
                        <a:rPr lang="en-GB" sz="2400" kern="1200" dirty="0" smtClean="0">
                          <a:solidFill>
                            <a:schemeClr val="dk1"/>
                          </a:solidFill>
                          <a:effectLst/>
                          <a:latin typeface="+mn-lt"/>
                          <a:ea typeface="+mn-ea"/>
                          <a:cs typeface="+mn-cs"/>
                        </a:rPr>
                        <a:t>(</a:t>
                      </a:r>
                      <a:r>
                        <a:rPr lang="en-GB" sz="2400" kern="1200" dirty="0" err="1" smtClean="0">
                          <a:solidFill>
                            <a:schemeClr val="dk1"/>
                          </a:solidFill>
                          <a:effectLst/>
                          <a:latin typeface="+mn-lt"/>
                          <a:ea typeface="+mn-ea"/>
                          <a:cs typeface="+mn-cs"/>
                        </a:rPr>
                        <a:t>Taras</a:t>
                      </a:r>
                      <a:r>
                        <a:rPr lang="en-GB" sz="2400" kern="1200" dirty="0" smtClean="0">
                          <a:solidFill>
                            <a:schemeClr val="dk1"/>
                          </a:solidFill>
                          <a:effectLst/>
                          <a:latin typeface="+mn-lt"/>
                          <a:ea typeface="+mn-ea"/>
                          <a:cs typeface="+mn-cs"/>
                        </a:rPr>
                        <a:t>, 2015) </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being trained in using, triangulating and making sense of feedback </a:t>
                      </a:r>
                      <a:r>
                        <a:rPr lang="en-GB" sz="2400" kern="1200" dirty="0" smtClean="0">
                          <a:solidFill>
                            <a:schemeClr val="dk1"/>
                          </a:solidFill>
                          <a:effectLst/>
                          <a:latin typeface="+mn-lt"/>
                          <a:ea typeface="+mn-ea"/>
                          <a:cs typeface="+mn-cs"/>
                        </a:rPr>
                        <a:t>(Evans, 2013; Forsythe &amp; Johnson, 2017; </a:t>
                      </a:r>
                      <a:r>
                        <a:rPr lang="en-GB" sz="2400" kern="1200" dirty="0" err="1" smtClean="0">
                          <a:solidFill>
                            <a:schemeClr val="dk1"/>
                          </a:solidFill>
                          <a:effectLst/>
                          <a:latin typeface="+mn-lt"/>
                          <a:ea typeface="+mn-ea"/>
                          <a:cs typeface="+mn-cs"/>
                        </a:rPr>
                        <a:t>Winstone</a:t>
                      </a:r>
                      <a:r>
                        <a:rPr lang="en-GB" sz="2400" kern="1200" baseline="0" dirty="0" smtClean="0">
                          <a:solidFill>
                            <a:schemeClr val="dk1"/>
                          </a:solidFill>
                          <a:effectLst/>
                          <a:latin typeface="+mn-lt"/>
                          <a:ea typeface="+mn-ea"/>
                          <a:cs typeface="+mn-cs"/>
                        </a:rPr>
                        <a:t> et al., 2017</a:t>
                      </a:r>
                      <a:r>
                        <a:rPr lang="en-GB" sz="2400" kern="1200" dirty="0" smtClean="0">
                          <a:solidFill>
                            <a:schemeClr val="dk1"/>
                          </a:solidFill>
                          <a:effectLst/>
                          <a:latin typeface="+mn-lt"/>
                          <a:ea typeface="+mn-ea"/>
                          <a:cs typeface="+mn-cs"/>
                        </a:rPr>
                        <a:t>).</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reviewing work of varying quality </a:t>
                      </a:r>
                      <a:r>
                        <a:rPr lang="en-GB" sz="2400" kern="1200" dirty="0" smtClean="0">
                          <a:solidFill>
                            <a:schemeClr val="dk1"/>
                          </a:solidFill>
                          <a:effectLst/>
                          <a:latin typeface="+mn-lt"/>
                          <a:ea typeface="+mn-ea"/>
                          <a:cs typeface="+mn-cs"/>
                        </a:rPr>
                        <a:t>(Sadler, 2010, 2013).</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acting as reviewers of others  </a:t>
                      </a:r>
                      <a:r>
                        <a:rPr lang="en-GB" sz="2400" kern="1200" dirty="0" smtClean="0">
                          <a:solidFill>
                            <a:schemeClr val="dk1"/>
                          </a:solidFill>
                          <a:effectLst/>
                          <a:latin typeface="+mn-lt"/>
                          <a:ea typeface="+mn-ea"/>
                          <a:cs typeface="+mn-cs"/>
                        </a:rPr>
                        <a:t>(Nicol, Thomson, &amp; </a:t>
                      </a:r>
                      <a:r>
                        <a:rPr lang="en-GB" sz="2400" kern="1200" dirty="0" err="1" smtClean="0">
                          <a:solidFill>
                            <a:schemeClr val="dk1"/>
                          </a:solidFill>
                          <a:effectLst/>
                          <a:latin typeface="+mn-lt"/>
                          <a:ea typeface="+mn-ea"/>
                          <a:cs typeface="+mn-cs"/>
                        </a:rPr>
                        <a:t>Breslin</a:t>
                      </a:r>
                      <a:r>
                        <a:rPr lang="en-GB" sz="2400" kern="1200" dirty="0" smtClean="0">
                          <a:solidFill>
                            <a:schemeClr val="dk1"/>
                          </a:solidFill>
                          <a:effectLst/>
                          <a:latin typeface="+mn-lt"/>
                          <a:ea typeface="+mn-ea"/>
                          <a:cs typeface="+mn-cs"/>
                        </a:rPr>
                        <a:t>, 2014).</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self-assessing and feeding back to others </a:t>
                      </a:r>
                      <a:r>
                        <a:rPr lang="en-GB" sz="2400" kern="1200" dirty="0" smtClean="0">
                          <a:solidFill>
                            <a:schemeClr val="dk1"/>
                          </a:solidFill>
                          <a:effectLst/>
                          <a:latin typeface="+mn-lt"/>
                          <a:ea typeface="+mn-ea"/>
                          <a:cs typeface="+mn-cs"/>
                        </a:rPr>
                        <a:t>(</a:t>
                      </a:r>
                      <a:r>
                        <a:rPr lang="en-GB" sz="2400" kern="1200" dirty="0" err="1" smtClean="0">
                          <a:solidFill>
                            <a:schemeClr val="dk1"/>
                          </a:solidFill>
                          <a:effectLst/>
                          <a:latin typeface="+mn-lt"/>
                          <a:ea typeface="+mn-ea"/>
                          <a:cs typeface="+mn-cs"/>
                        </a:rPr>
                        <a:t>Boud</a:t>
                      </a:r>
                      <a:r>
                        <a:rPr lang="en-GB" sz="2400" kern="1200" dirty="0" smtClean="0">
                          <a:solidFill>
                            <a:schemeClr val="dk1"/>
                          </a:solidFill>
                          <a:effectLst/>
                          <a:latin typeface="+mn-lt"/>
                          <a:ea typeface="+mn-ea"/>
                          <a:cs typeface="+mn-cs"/>
                        </a:rPr>
                        <a:t> et al. 2013; Carless, 2012; </a:t>
                      </a:r>
                      <a:r>
                        <a:rPr lang="en-GB" sz="2400" kern="1200" dirty="0" err="1" smtClean="0">
                          <a:solidFill>
                            <a:schemeClr val="dk1"/>
                          </a:solidFill>
                          <a:effectLst/>
                          <a:latin typeface="+mn-lt"/>
                          <a:ea typeface="+mn-ea"/>
                          <a:cs typeface="+mn-cs"/>
                        </a:rPr>
                        <a:t>Deeley</a:t>
                      </a:r>
                      <a:r>
                        <a:rPr lang="en-GB" sz="2400" kern="1200" dirty="0" smtClean="0">
                          <a:solidFill>
                            <a:schemeClr val="dk1"/>
                          </a:solidFill>
                          <a:effectLst/>
                          <a:latin typeface="+mn-lt"/>
                          <a:ea typeface="+mn-ea"/>
                          <a:cs typeface="+mn-cs"/>
                        </a:rPr>
                        <a:t>, 2014).</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working with assessment to do the noticing, the thinking about repair and modification, and the generation of ways to improve</a:t>
                      </a:r>
                      <a:r>
                        <a:rPr lang="en-GB" sz="2400" b="1" kern="1200" baseline="0" dirty="0" smtClean="0">
                          <a:solidFill>
                            <a:schemeClr val="dk1"/>
                          </a:solidFill>
                          <a:effectLst/>
                          <a:latin typeface="+mn-lt"/>
                          <a:ea typeface="+mn-ea"/>
                          <a:cs typeface="+mn-cs"/>
                        </a:rPr>
                        <a:t> </a:t>
                      </a:r>
                      <a:r>
                        <a:rPr lang="en-GB" sz="2400" b="1" kern="1200" dirty="0" smtClean="0">
                          <a:solidFill>
                            <a:schemeClr val="dk1"/>
                          </a:solidFill>
                          <a:effectLst/>
                          <a:latin typeface="+mn-lt"/>
                          <a:ea typeface="+mn-ea"/>
                          <a:cs typeface="+mn-cs"/>
                        </a:rPr>
                        <a:t> (</a:t>
                      </a:r>
                      <a:r>
                        <a:rPr lang="en-GB" sz="2400" kern="1200" dirty="0" smtClean="0">
                          <a:solidFill>
                            <a:schemeClr val="dk1"/>
                          </a:solidFill>
                          <a:effectLst/>
                          <a:latin typeface="+mn-lt"/>
                          <a:ea typeface="+mn-ea"/>
                          <a:cs typeface="+mn-cs"/>
                        </a:rPr>
                        <a:t>Sadler,2013, p. 57) as 'knowing to'.</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co-constructing habitus </a:t>
                      </a:r>
                      <a:r>
                        <a:rPr lang="en-GB" sz="2400" kern="1200" dirty="0" smtClean="0">
                          <a:solidFill>
                            <a:schemeClr val="dk1"/>
                          </a:solidFill>
                          <a:effectLst/>
                          <a:latin typeface="+mn-lt"/>
                          <a:ea typeface="+mn-ea"/>
                          <a:cs typeface="+mn-cs"/>
                        </a:rPr>
                        <a:t>in generating </a:t>
                      </a:r>
                      <a:r>
                        <a:rPr lang="en-GB" sz="2400" b="1" kern="1200" dirty="0" smtClean="0">
                          <a:solidFill>
                            <a:schemeClr val="dk1"/>
                          </a:solidFill>
                          <a:effectLst/>
                          <a:latin typeface="+mn-lt"/>
                          <a:ea typeface="+mn-ea"/>
                          <a:cs typeface="+mn-cs"/>
                        </a:rPr>
                        <a:t>dispositions to act and perceive in the discipline </a:t>
                      </a:r>
                      <a:r>
                        <a:rPr lang="en-GB" sz="2400" kern="1200" dirty="0" smtClean="0">
                          <a:solidFill>
                            <a:schemeClr val="dk1"/>
                          </a:solidFill>
                          <a:effectLst/>
                          <a:latin typeface="+mn-lt"/>
                          <a:ea typeface="+mn-ea"/>
                          <a:cs typeface="+mn-cs"/>
                        </a:rPr>
                        <a:t>(</a:t>
                      </a:r>
                      <a:r>
                        <a:rPr lang="en-GB" sz="2400" kern="1200" dirty="0" err="1" smtClean="0">
                          <a:solidFill>
                            <a:schemeClr val="dk1"/>
                          </a:solidFill>
                          <a:effectLst/>
                          <a:latin typeface="+mn-lt"/>
                          <a:ea typeface="+mn-ea"/>
                          <a:cs typeface="+mn-cs"/>
                        </a:rPr>
                        <a:t>Gray</a:t>
                      </a:r>
                      <a:r>
                        <a:rPr lang="en-GB" sz="2400" kern="1200" dirty="0" smtClean="0">
                          <a:solidFill>
                            <a:schemeClr val="dk1"/>
                          </a:solidFill>
                          <a:effectLst/>
                          <a:latin typeface="+mn-lt"/>
                          <a:ea typeface="+mn-ea"/>
                          <a:cs typeface="+mn-cs"/>
                        </a:rPr>
                        <a:t>, 2013; Yu &amp; Hu, 2017).</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working as co-producers </a:t>
                      </a:r>
                      <a:r>
                        <a:rPr lang="en-GB" sz="2400" kern="1200" dirty="0" smtClean="0">
                          <a:solidFill>
                            <a:schemeClr val="dk1"/>
                          </a:solidFill>
                          <a:effectLst/>
                          <a:latin typeface="+mn-lt"/>
                          <a:ea typeface="+mn-ea"/>
                          <a:cs typeface="+mn-cs"/>
                        </a:rPr>
                        <a:t>with the wider community in boundary-crossing, integrative, and socially networked experiences, that bridge HE experiences with life outside of it (Bass, 2012). </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designing assessment with lecturers </a:t>
                      </a:r>
                      <a:r>
                        <a:rPr lang="en-GB" sz="2400" kern="1200" dirty="0" smtClean="0">
                          <a:solidFill>
                            <a:schemeClr val="dk1"/>
                          </a:solidFill>
                          <a:effectLst/>
                          <a:latin typeface="+mn-lt"/>
                          <a:ea typeface="+mn-ea"/>
                          <a:cs typeface="+mn-cs"/>
                        </a:rPr>
                        <a:t>(Riley, 2017; Riley, McCabe, &amp; Pirie, 2017)</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teaching and researching with peers and lecturers </a:t>
                      </a:r>
                      <a:r>
                        <a:rPr lang="en-GB" sz="2400" kern="1200" dirty="0" smtClean="0">
                          <a:solidFill>
                            <a:schemeClr val="dk1"/>
                          </a:solidFill>
                          <a:effectLst/>
                          <a:latin typeface="+mn-lt"/>
                          <a:ea typeface="+mn-ea"/>
                          <a:cs typeface="+mn-cs"/>
                        </a:rPr>
                        <a:t>(Scott, </a:t>
                      </a:r>
                      <a:r>
                        <a:rPr lang="en-GB" sz="2400" kern="1200" dirty="0" err="1" smtClean="0">
                          <a:solidFill>
                            <a:schemeClr val="dk1"/>
                          </a:solidFill>
                          <a:effectLst/>
                          <a:latin typeface="+mn-lt"/>
                          <a:ea typeface="+mn-ea"/>
                          <a:cs typeface="+mn-cs"/>
                        </a:rPr>
                        <a:t>Moxham</a:t>
                      </a:r>
                      <a:r>
                        <a:rPr lang="en-GB" sz="2400" kern="1200" dirty="0" smtClean="0">
                          <a:solidFill>
                            <a:schemeClr val="dk1"/>
                          </a:solidFill>
                          <a:effectLst/>
                          <a:latin typeface="+mn-lt"/>
                          <a:ea typeface="+mn-ea"/>
                          <a:cs typeface="+mn-cs"/>
                        </a:rPr>
                        <a:t>, &amp; Rutherford, 2013). </a:t>
                      </a:r>
                    </a:p>
                  </a:txBody>
                  <a:tcPr/>
                </a:tc>
              </a:tr>
            </a:tbl>
          </a:graphicData>
        </a:graphic>
      </p:graphicFrame>
    </p:spTree>
    <p:extLst>
      <p:ext uri="{BB962C8B-B14F-4D97-AF65-F5344CB8AC3E}">
        <p14:creationId xmlns:p14="http://schemas.microsoft.com/office/powerpoint/2010/main" val="1111576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1757065"/>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r>
              <a:rPr lang="en-GB" sz="4800" dirty="0">
                <a:solidFill>
                  <a:schemeClr val="bg1"/>
                </a:solidFill>
              </a:rPr>
              <a:t>	</a:t>
            </a:r>
            <a:r>
              <a:rPr lang="en-GB" sz="4800" dirty="0" smtClean="0">
                <a:solidFill>
                  <a:srgbClr val="FFC000"/>
                </a:solidFill>
              </a:rPr>
              <a:t>Strategy development is a leveller – </a:t>
            </a:r>
          </a:p>
          <a:p>
            <a:r>
              <a:rPr lang="en-GB" sz="4800" dirty="0" smtClean="0">
                <a:solidFill>
                  <a:schemeClr val="bg1"/>
                </a:solidFill>
              </a:rPr>
              <a:t>	“Students’ strategies for learning and exam 	preparation, for effort regulation, and 	goal-setting demonstrate stronger 	relationships with achievement than their 	personalities or personal backgrounds” </a:t>
            </a:r>
          </a:p>
          <a:p>
            <a:r>
              <a:rPr lang="en-GB" sz="4800" dirty="0">
                <a:solidFill>
                  <a:schemeClr val="bg1"/>
                </a:solidFill>
              </a:rPr>
              <a:t>	</a:t>
            </a:r>
            <a:endParaRPr lang="en-GB" sz="4800" dirty="0" smtClean="0">
              <a:solidFill>
                <a:schemeClr val="bg1"/>
              </a:solidFill>
            </a:endParaRPr>
          </a:p>
          <a:p>
            <a:r>
              <a:rPr lang="en-GB" sz="4400" dirty="0" smtClean="0">
                <a:solidFill>
                  <a:srgbClr val="FFC000"/>
                </a:solidFill>
              </a:rPr>
              <a:t>	(Schneider </a:t>
            </a:r>
            <a:r>
              <a:rPr lang="en-GB" sz="4400" dirty="0">
                <a:solidFill>
                  <a:srgbClr val="FFC000"/>
                </a:solidFill>
              </a:rPr>
              <a:t>and </a:t>
            </a:r>
            <a:r>
              <a:rPr lang="en-GB" sz="4400" dirty="0" err="1" smtClean="0">
                <a:solidFill>
                  <a:srgbClr val="FFC000"/>
                </a:solidFill>
              </a:rPr>
              <a:t>Preckel</a:t>
            </a:r>
            <a:r>
              <a:rPr lang="en-GB" sz="4400" dirty="0" smtClean="0">
                <a:solidFill>
                  <a:srgbClr val="FFC000"/>
                </a:solidFill>
              </a:rPr>
              <a:t>, 2017, p. 595)</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65060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536"/>
            <a:ext cx="12192000" cy="12357229"/>
          </a:xfrm>
          <a:prstGeom prst="rect">
            <a:avLst/>
          </a:prstGeom>
          <a:solidFill>
            <a:srgbClr val="660033"/>
          </a:solidFill>
        </p:spPr>
        <p:txBody>
          <a:bodyPr wrap="square" rtlCol="0">
            <a:spAutoFit/>
          </a:bodyPr>
          <a:lstStyle/>
          <a:p>
            <a:endParaRPr lang="en-GB" dirty="0"/>
          </a:p>
          <a:p>
            <a:r>
              <a:rPr lang="en-GB" sz="4800" dirty="0" smtClean="0">
                <a:solidFill>
                  <a:schemeClr val="bg1"/>
                </a:solidFill>
              </a:rPr>
              <a:t>Best use of time</a:t>
            </a:r>
          </a:p>
          <a:p>
            <a:endParaRPr lang="en-GB" sz="1000" dirty="0" smtClean="0"/>
          </a:p>
          <a:p>
            <a:r>
              <a:rPr lang="en-GB" dirty="0"/>
              <a:t>	</a:t>
            </a:r>
            <a:r>
              <a:rPr lang="en-GB" sz="4000" dirty="0" smtClean="0">
                <a:solidFill>
                  <a:schemeClr val="bg1"/>
                </a:solidFill>
              </a:rPr>
              <a:t>Metacognitive, Cognitive and </a:t>
            </a:r>
            <a:r>
              <a:rPr lang="en-GB" sz="4000" dirty="0" smtClean="0">
                <a:solidFill>
                  <a:srgbClr val="FFC000"/>
                </a:solidFill>
              </a:rPr>
              <a:t>Affective</a:t>
            </a:r>
            <a:r>
              <a:rPr lang="en-GB" sz="4000" dirty="0" smtClean="0">
                <a:solidFill>
                  <a:schemeClr val="bg1"/>
                </a:solidFill>
              </a:rPr>
              <a:t> Regulation</a:t>
            </a:r>
          </a:p>
          <a:p>
            <a:endParaRPr lang="en-GB" sz="1000" dirty="0" smtClean="0">
              <a:solidFill>
                <a:schemeClr val="bg1"/>
              </a:solidFill>
            </a:endParaRPr>
          </a:p>
          <a:p>
            <a:endParaRPr lang="en-GB" sz="500" dirty="0" smtClean="0">
              <a:solidFill>
                <a:schemeClr val="bg1"/>
              </a:solidFill>
            </a:endParaRPr>
          </a:p>
          <a:p>
            <a:r>
              <a:rPr lang="en-GB" sz="4000" dirty="0">
                <a:solidFill>
                  <a:schemeClr val="bg1"/>
                </a:solidFill>
              </a:rPr>
              <a:t>	</a:t>
            </a:r>
            <a:r>
              <a:rPr lang="en-GB" sz="4000" dirty="0" smtClean="0">
                <a:solidFill>
                  <a:schemeClr val="bg1"/>
                </a:solidFill>
              </a:rPr>
              <a:t>	Reducing overload especially during transitions</a:t>
            </a:r>
          </a:p>
          <a:p>
            <a:r>
              <a:rPr lang="en-GB" sz="4000" dirty="0">
                <a:solidFill>
                  <a:schemeClr val="bg1"/>
                </a:solidFill>
              </a:rPr>
              <a:t>	</a:t>
            </a:r>
            <a:r>
              <a:rPr lang="en-GB" sz="4000" dirty="0" smtClean="0">
                <a:solidFill>
                  <a:schemeClr val="bg1"/>
                </a:solidFill>
              </a:rPr>
              <a:t>	Clarifying requirements</a:t>
            </a:r>
          </a:p>
          <a:p>
            <a:r>
              <a:rPr lang="en-GB" sz="4000" dirty="0">
                <a:solidFill>
                  <a:schemeClr val="bg1"/>
                </a:solidFill>
              </a:rPr>
              <a:t>	</a:t>
            </a:r>
            <a:r>
              <a:rPr lang="en-GB" sz="4000" dirty="0" smtClean="0">
                <a:solidFill>
                  <a:schemeClr val="bg1"/>
                </a:solidFill>
              </a:rPr>
              <a:t>	Developing strategy to ‘</a:t>
            </a:r>
            <a:r>
              <a:rPr lang="en-GB" sz="4000" dirty="0" smtClean="0">
                <a:solidFill>
                  <a:srgbClr val="FFC000"/>
                </a:solidFill>
              </a:rPr>
              <a:t>choose deliberately when 		and where to invest time and mental resource’ </a:t>
            </a:r>
            <a:r>
              <a:rPr lang="en-GB" sz="4000" dirty="0" smtClean="0">
                <a:solidFill>
                  <a:schemeClr val="bg1"/>
                </a:solidFill>
              </a:rPr>
              <a:t>			(Schneider &amp; </a:t>
            </a:r>
            <a:r>
              <a:rPr lang="en-GB" sz="4000" dirty="0" err="1" smtClean="0">
                <a:solidFill>
                  <a:schemeClr val="bg1"/>
                </a:solidFill>
              </a:rPr>
              <a:t>Preckel</a:t>
            </a:r>
            <a:r>
              <a:rPr lang="en-GB" sz="4000" dirty="0" smtClean="0">
                <a:solidFill>
                  <a:schemeClr val="bg1"/>
                </a:solidFill>
              </a:rPr>
              <a:t>, 2017)</a:t>
            </a:r>
          </a:p>
          <a:p>
            <a:r>
              <a:rPr lang="en-GB" sz="4000" dirty="0">
                <a:solidFill>
                  <a:schemeClr val="bg1"/>
                </a:solidFill>
              </a:rPr>
              <a:t>	</a:t>
            </a:r>
            <a:r>
              <a:rPr lang="en-GB" sz="4000" dirty="0" smtClean="0">
                <a:solidFill>
                  <a:schemeClr val="bg1"/>
                </a:solidFill>
              </a:rPr>
              <a:t>	</a:t>
            </a:r>
            <a:r>
              <a:rPr lang="en-GB" sz="4000" dirty="0" smtClean="0">
                <a:solidFill>
                  <a:srgbClr val="FFC000"/>
                </a:solidFill>
              </a:rPr>
              <a:t>BELIEFS AND VALUES MATTER</a:t>
            </a:r>
          </a:p>
          <a:p>
            <a:endParaRPr lang="en-GB" dirty="0"/>
          </a:p>
          <a:p>
            <a:r>
              <a:rPr lang="en-GB" dirty="0" smtClean="0">
                <a:solidFill>
                  <a:srgbClr val="FFC000"/>
                </a:solidFill>
              </a:rPr>
              <a:t>Role of emotions: </a:t>
            </a:r>
            <a:r>
              <a:rPr lang="en-US" dirty="0">
                <a:solidFill>
                  <a:srgbClr val="FFC000"/>
                </a:solidFill>
              </a:rPr>
              <a:t>Evans, C. (2015).  Exploring students’ emotions and emotional regulation of feedback in the context of learning to teach. In V. </a:t>
            </a:r>
            <a:r>
              <a:rPr lang="en-GB" dirty="0" err="1">
                <a:solidFill>
                  <a:srgbClr val="FFC000"/>
                </a:solidFill>
              </a:rPr>
              <a:t>Donche</a:t>
            </a:r>
            <a:r>
              <a:rPr lang="en-GB" dirty="0">
                <a:solidFill>
                  <a:srgbClr val="FFC000"/>
                </a:solidFill>
              </a:rPr>
              <a:t>, S. De </a:t>
            </a:r>
            <a:r>
              <a:rPr lang="en-GB" dirty="0" err="1">
                <a:solidFill>
                  <a:srgbClr val="FFC000"/>
                </a:solidFill>
              </a:rPr>
              <a:t>Maeyer</a:t>
            </a:r>
            <a:r>
              <a:rPr lang="en-GB" dirty="0">
                <a:solidFill>
                  <a:srgbClr val="FFC000"/>
                </a:solidFill>
              </a:rPr>
              <a:t>, D. </a:t>
            </a:r>
            <a:r>
              <a:rPr lang="en-GB" dirty="0" err="1">
                <a:solidFill>
                  <a:srgbClr val="FFC000"/>
                </a:solidFill>
              </a:rPr>
              <a:t>Gijbels</a:t>
            </a:r>
            <a:r>
              <a:rPr lang="en-GB" dirty="0">
                <a:solidFill>
                  <a:srgbClr val="FFC000"/>
                </a:solidFill>
              </a:rPr>
              <a:t>, H. van den Bergh (Eds.) </a:t>
            </a:r>
            <a:r>
              <a:rPr lang="en-US" dirty="0">
                <a:solidFill>
                  <a:srgbClr val="FFC000"/>
                </a:solidFill>
              </a:rPr>
              <a:t>(2015). </a:t>
            </a:r>
            <a:r>
              <a:rPr lang="en-US" i="1" dirty="0">
                <a:solidFill>
                  <a:srgbClr val="FFC000"/>
                </a:solidFill>
              </a:rPr>
              <a:t>Methodological challenges in research on student learning</a:t>
            </a:r>
            <a:r>
              <a:rPr lang="en-US" dirty="0">
                <a:solidFill>
                  <a:srgbClr val="FFC000"/>
                </a:solidFill>
              </a:rPr>
              <a:t> (pp. 107-160). </a:t>
            </a:r>
            <a:r>
              <a:rPr lang="en-GB" dirty="0" err="1">
                <a:solidFill>
                  <a:srgbClr val="FFC000"/>
                </a:solidFill>
              </a:rPr>
              <a:t>Garant</a:t>
            </a:r>
            <a:r>
              <a:rPr lang="en-GB" dirty="0">
                <a:solidFill>
                  <a:srgbClr val="FFC000"/>
                </a:solidFill>
              </a:rPr>
              <a:t>: </a:t>
            </a:r>
            <a:r>
              <a:rPr lang="en-GB" dirty="0" err="1">
                <a:solidFill>
                  <a:srgbClr val="FFC000"/>
                </a:solidFill>
              </a:rPr>
              <a:t>Antwerpen</a:t>
            </a:r>
            <a:r>
              <a:rPr lang="en-GB" dirty="0">
                <a:solidFill>
                  <a:srgbClr val="FFC000"/>
                </a:solidFill>
              </a:rPr>
              <a:t>.</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228334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1695509"/>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r>
              <a:rPr lang="en-GB" sz="3600" dirty="0" smtClean="0">
                <a:solidFill>
                  <a:schemeClr val="bg1"/>
                </a:solidFill>
                <a:latin typeface="Calibri" panose="020F0502020204030204" pitchFamily="34" charset="0"/>
              </a:rPr>
              <a:t>  </a:t>
            </a:r>
            <a:r>
              <a:rPr lang="en-GB" sz="3600" dirty="0">
                <a:solidFill>
                  <a:schemeClr val="bg1"/>
                </a:solidFill>
                <a:latin typeface="Calibri" panose="020F0502020204030204" pitchFamily="34" charset="0"/>
              </a:rPr>
              <a:t>	</a:t>
            </a:r>
            <a:endParaRPr lang="en-GB" sz="3600" dirty="0" smtClean="0">
              <a:solidFill>
                <a:schemeClr val="bg1"/>
              </a:solidFill>
              <a:latin typeface="Calibri" panose="020F0502020204030204" pitchFamily="34" charset="0"/>
            </a:endParaRPr>
          </a:p>
          <a:p>
            <a:endParaRPr lang="en-GB" sz="3600" dirty="0">
              <a:solidFill>
                <a:schemeClr val="bg1"/>
              </a:solidFill>
              <a:latin typeface="Calibri" panose="020F0502020204030204" pitchFamily="34" charset="0"/>
            </a:endParaRPr>
          </a:p>
          <a:p>
            <a:r>
              <a:rPr lang="en-GB" sz="3600" dirty="0" smtClean="0">
                <a:solidFill>
                  <a:schemeClr val="bg1"/>
                </a:solidFill>
                <a:latin typeface="Calibri" panose="020F0502020204030204" pitchFamily="34" charset="0"/>
              </a:rPr>
              <a:t>	Supporting students in ‘knowing how to improve’ is about</a:t>
            </a:r>
          </a:p>
          <a:p>
            <a:r>
              <a:rPr lang="en-GB" sz="3600" dirty="0">
                <a:solidFill>
                  <a:schemeClr val="bg1"/>
                </a:solidFill>
                <a:latin typeface="Calibri" panose="020F0502020204030204" pitchFamily="34" charset="0"/>
              </a:rPr>
              <a:t>	</a:t>
            </a:r>
            <a:r>
              <a:rPr lang="en-GB" sz="3600" dirty="0" smtClean="0">
                <a:solidFill>
                  <a:schemeClr val="bg1"/>
                </a:solidFill>
                <a:latin typeface="Calibri" panose="020F0502020204030204" pitchFamily="34" charset="0"/>
              </a:rPr>
              <a:t>enabling them, through course design, to regularly test 	their understandings, to be able to seek and use</a:t>
            </a:r>
            <a:r>
              <a:rPr lang="en-GB" sz="3600" dirty="0">
                <a:solidFill>
                  <a:schemeClr val="bg1"/>
                </a:solidFill>
                <a:latin typeface="Calibri" panose="020F0502020204030204" pitchFamily="34" charset="0"/>
              </a:rPr>
              <a:t> </a:t>
            </a:r>
            <a:r>
              <a:rPr lang="en-GB" sz="3600" dirty="0" smtClean="0">
                <a:solidFill>
                  <a:schemeClr val="bg1"/>
                </a:solidFill>
                <a:latin typeface="Calibri" panose="020F0502020204030204" pitchFamily="34" charset="0"/>
              </a:rPr>
              <a:t>resources 	effectively, manage their emotions, and </a:t>
            </a:r>
            <a:r>
              <a:rPr lang="en-GB" sz="3600" u="sng" dirty="0" smtClean="0">
                <a:solidFill>
                  <a:schemeClr val="bg1"/>
                </a:solidFill>
                <a:latin typeface="Calibri" panose="020F0502020204030204" pitchFamily="34" charset="0"/>
              </a:rPr>
              <a:t>not</a:t>
            </a:r>
            <a:r>
              <a:rPr lang="en-GB" sz="3600" dirty="0" smtClean="0">
                <a:solidFill>
                  <a:schemeClr val="bg1"/>
                </a:solidFill>
                <a:latin typeface="Calibri" panose="020F0502020204030204" pitchFamily="34" charset="0"/>
              </a:rPr>
              <a:t> be reliant on 	external feedback ----- 	</a:t>
            </a:r>
            <a:r>
              <a:rPr lang="en-GB" sz="3600" dirty="0" smtClean="0">
                <a:solidFill>
                  <a:srgbClr val="FFC000"/>
                </a:solidFill>
                <a:latin typeface="Calibri" panose="020F0502020204030204" pitchFamily="34" charset="0"/>
              </a:rPr>
              <a:t>taking us back to self-regulation</a:t>
            </a:r>
          </a:p>
          <a:p>
            <a:endParaRPr lang="en-GB" sz="3600" dirty="0">
              <a:solidFill>
                <a:srgbClr val="FFC000"/>
              </a:solidFill>
              <a:latin typeface="Calibri" panose="020F0502020204030204" pitchFamily="34" charset="0"/>
            </a:endParaRPr>
          </a:p>
          <a:p>
            <a:r>
              <a:rPr lang="en-GB" sz="3600" dirty="0" smtClean="0">
                <a:solidFill>
                  <a:srgbClr val="FFC000"/>
                </a:solidFill>
                <a:latin typeface="Calibri" panose="020F0502020204030204" pitchFamily="34" charset="0"/>
              </a:rPr>
              <a:t>	</a:t>
            </a:r>
            <a:r>
              <a:rPr lang="en-GB" sz="4400" dirty="0" smtClean="0">
                <a:solidFill>
                  <a:srgbClr val="FFC000"/>
                </a:solidFill>
                <a:latin typeface="Calibri" panose="020F0502020204030204" pitchFamily="34" charset="0"/>
              </a:rPr>
              <a:t>How are we developing an evidence-base to 	inform what we do? </a:t>
            </a:r>
            <a:endParaRPr lang="en-GB" sz="4400" dirty="0" smtClean="0">
              <a:solidFill>
                <a:srgbClr val="FFC000"/>
              </a:solidFill>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791633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15</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80" name="Rectangle 1028"/>
          <p:cNvSpPr>
            <a:spLocks noGrp="1" noChangeArrowheads="1"/>
          </p:cNvSpPr>
          <p:nvPr>
            <p:ph type="body" idx="1"/>
          </p:nvPr>
        </p:nvSpPr>
        <p:spPr>
          <a:xfrm>
            <a:off x="1847850" y="1428736"/>
            <a:ext cx="8534430" cy="5429264"/>
          </a:xfrm>
        </p:spPr>
        <p:txBody>
          <a:bodyPr/>
          <a:lstStyle/>
          <a:p>
            <a:pPr>
              <a:buNone/>
            </a:pPr>
            <a:r>
              <a:rPr lang="en-GB" sz="2000" dirty="0">
                <a:solidFill>
                  <a:srgbClr val="000000"/>
                </a:solidFill>
                <a:latin typeface="Arial" pitchFamily="34" charset="0"/>
                <a:cs typeface="Arial" pitchFamily="34" charset="0"/>
              </a:rPr>
              <a:t>	</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a:p>
            <a:endParaRPr lang="en-GB" sz="800" dirty="0">
              <a:solidFill>
                <a:srgbClr val="000000"/>
              </a:solidFill>
              <a:latin typeface="Arial" pitchFamily="34" charset="0"/>
              <a:cs typeface="Arial" pitchFamily="34" charset="0"/>
            </a:endParaRPr>
          </a:p>
          <a:p>
            <a:pPr>
              <a:buNone/>
            </a:pPr>
            <a:endParaRPr lang="en-US" dirty="0" smtClean="0">
              <a:latin typeface="Georgia" charset="0"/>
              <a:ea typeface="ＭＳ Ｐゴシック" charset="0"/>
              <a:cs typeface="ＭＳ Ｐゴシック" charset="0"/>
            </a:endParaRPr>
          </a:p>
          <a:p>
            <a:pPr>
              <a:buNone/>
            </a:pPr>
            <a:endParaRPr lang="en-US" dirty="0">
              <a:latin typeface="Georgia" charset="0"/>
              <a:ea typeface="ＭＳ Ｐゴシック" charset="0"/>
              <a:cs typeface="ＭＳ Ｐゴシック" charset="0"/>
            </a:endParaRPr>
          </a:p>
          <a:p>
            <a:pPr>
              <a:buNone/>
            </a:pPr>
            <a:endParaRPr lang="en-US" dirty="0" smtClean="0">
              <a:latin typeface="Georgia" charset="0"/>
              <a:ea typeface="ＭＳ Ｐゴシック" charset="0"/>
              <a:cs typeface="ＭＳ Ｐゴシック" charset="0"/>
            </a:endParaRPr>
          </a:p>
          <a:p>
            <a:pPr>
              <a:buNone/>
            </a:pPr>
            <a:endParaRPr lang="en-US" dirty="0">
              <a:latin typeface="Georgia" charset="0"/>
              <a:ea typeface="ＭＳ Ｐゴシック" charset="0"/>
              <a:cs typeface="ＭＳ Ｐゴシック" charset="0"/>
            </a:endParaRPr>
          </a:p>
          <a:p>
            <a:pPr>
              <a:buNone/>
            </a:pPr>
            <a:endParaRPr lang="en-US" dirty="0" smtClean="0">
              <a:latin typeface="Georgia" charset="0"/>
              <a:ea typeface="ＭＳ Ｐゴシック" charset="0"/>
              <a:cs typeface="ＭＳ Ｐゴシック" charset="0"/>
            </a:endParaRPr>
          </a:p>
          <a:p>
            <a:pPr>
              <a:buNone/>
            </a:pPr>
            <a:r>
              <a:rPr lang="en-US" dirty="0" smtClean="0">
                <a:latin typeface="Calibri" panose="020F0502020204030204" pitchFamily="34" charset="0"/>
                <a:ea typeface="ＭＳ Ｐゴシック" charset="0"/>
                <a:cs typeface="ＭＳ Ｐゴシック" charset="0"/>
              </a:rPr>
              <a:t>Evans, with </a:t>
            </a:r>
            <a:r>
              <a:rPr lang="en-US" dirty="0" err="1" smtClean="0">
                <a:latin typeface="Calibri" panose="020F0502020204030204" pitchFamily="34" charset="0"/>
                <a:ea typeface="ＭＳ Ｐゴシック" charset="0"/>
                <a:cs typeface="ＭＳ Ｐゴシック" charset="0"/>
              </a:rPr>
              <a:t>Muijs</a:t>
            </a:r>
            <a:r>
              <a:rPr lang="en-US" dirty="0" smtClean="0">
                <a:latin typeface="Calibri" panose="020F0502020204030204" pitchFamily="34" charset="0"/>
                <a:ea typeface="ＭＳ Ｐゴシック" charset="0"/>
                <a:cs typeface="ＭＳ Ｐゴシック" charset="0"/>
              </a:rPr>
              <a:t> and Tomlinson (2015)</a:t>
            </a:r>
            <a:endParaRPr lang="en-US" dirty="0">
              <a:latin typeface="Calibri" panose="020F0502020204030204" pitchFamily="34" charset="0"/>
              <a:ea typeface="ＭＳ Ｐゴシック" charset="0"/>
              <a:cs typeface="ＭＳ Ｐゴシック" charset="0"/>
            </a:endParaRPr>
          </a:p>
        </p:txBody>
      </p:sp>
      <p:sp>
        <p:nvSpPr>
          <p:cNvPr id="3" name="Rectangle 2"/>
          <p:cNvSpPr/>
          <p:nvPr/>
        </p:nvSpPr>
        <p:spPr>
          <a:xfrm>
            <a:off x="1885950" y="2266967"/>
            <a:ext cx="8170490" cy="3416320"/>
          </a:xfrm>
          <a:prstGeom prst="rect">
            <a:avLst/>
          </a:prstGeom>
        </p:spPr>
        <p:txBody>
          <a:bodyPr wrap="square">
            <a:spAutoFit/>
          </a:bodyPr>
          <a:lstStyle/>
          <a:p>
            <a:r>
              <a:rPr lang="en-IE" sz="3600" dirty="0">
                <a:latin typeface="Calibri" panose="020F0502020204030204" pitchFamily="34" charset="0"/>
                <a:ea typeface="Calibri" panose="020F0502020204030204" pitchFamily="34" charset="0"/>
                <a:cs typeface="Times New Roman" panose="02020603050405020304" pitchFamily="18" charset="0"/>
              </a:rPr>
              <a:t>‘</a:t>
            </a:r>
            <a:r>
              <a:rPr lang="en-GB" sz="3600" dirty="0">
                <a:latin typeface="Calibri" panose="020F0502020204030204" pitchFamily="34" charset="0"/>
              </a:rPr>
              <a:t>To maximise the potential of pedagogical innovations, </a:t>
            </a:r>
            <a:r>
              <a:rPr lang="en-GB" sz="3600" b="1" dirty="0">
                <a:latin typeface="Calibri" panose="020F0502020204030204" pitchFamily="34" charset="0"/>
              </a:rPr>
              <a:t>assessment is the lynchpin </a:t>
            </a:r>
            <a:r>
              <a:rPr lang="en-GB" sz="3600" dirty="0">
                <a:latin typeface="Calibri" panose="020F0502020204030204" pitchFamily="34" charset="0"/>
              </a:rPr>
              <a:t>as it must keep pace with what disciplinary knowledge is seen as valuable and relevant within HE and wider contexts and needs to </a:t>
            </a:r>
            <a:r>
              <a:rPr lang="en-GB" sz="3600" b="1" dirty="0">
                <a:latin typeface="Calibri" panose="020F0502020204030204" pitchFamily="34" charset="0"/>
              </a:rPr>
              <a:t>accurately measure meaningful learning’</a:t>
            </a:r>
          </a:p>
        </p:txBody>
      </p:sp>
      <p:sp>
        <p:nvSpPr>
          <p:cNvPr id="6" name="Title 1"/>
          <p:cNvSpPr txBox="1">
            <a:spLocks/>
          </p:cNvSpPr>
          <p:nvPr/>
        </p:nvSpPr>
        <p:spPr bwMode="auto">
          <a:xfrm>
            <a:off x="1524000" y="2"/>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a:t>
            </a:r>
            <a:r>
              <a:rPr lang="en-GB" sz="4400" kern="0" dirty="0">
                <a:solidFill>
                  <a:srgbClr val="FFC000"/>
                </a:solidFill>
                <a:latin typeface="Arial" pitchFamily="34" charset="0"/>
                <a:cs typeface="Arial" pitchFamily="34" charset="0"/>
              </a:rPr>
              <a:t>What are your drivers?</a:t>
            </a:r>
          </a:p>
          <a:p>
            <a:pPr indent="450850"/>
            <a:r>
              <a:rPr lang="en-GB" sz="4400" kern="0" dirty="0">
                <a:solidFill>
                  <a:srgbClr val="FFC000"/>
                </a:solidFill>
                <a:latin typeface="Arial" pitchFamily="34" charset="0"/>
                <a:cs typeface="Arial" pitchFamily="34" charset="0"/>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58519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16</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80" name="Rectangle 1028"/>
          <p:cNvSpPr>
            <a:spLocks noGrp="1" noChangeArrowheads="1"/>
          </p:cNvSpPr>
          <p:nvPr>
            <p:ph type="body" idx="1"/>
          </p:nvPr>
        </p:nvSpPr>
        <p:spPr>
          <a:xfrm>
            <a:off x="1847850" y="1428736"/>
            <a:ext cx="8534430" cy="5429264"/>
          </a:xfrm>
        </p:spPr>
        <p:txBody>
          <a:bodyPr/>
          <a:lstStyle/>
          <a:p>
            <a:pPr>
              <a:buNone/>
            </a:pPr>
            <a:r>
              <a:rPr lang="en-GB" sz="2000" dirty="0">
                <a:solidFill>
                  <a:srgbClr val="000000"/>
                </a:solidFill>
                <a:latin typeface="Arial" pitchFamily="34" charset="0"/>
                <a:cs typeface="Arial" pitchFamily="34" charset="0"/>
              </a:rPr>
              <a:t>	</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a:p>
            <a:endParaRPr lang="en-GB" sz="800" dirty="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
        <p:nvSpPr>
          <p:cNvPr id="3" name="Rectangle 2"/>
          <p:cNvSpPr/>
          <p:nvPr/>
        </p:nvSpPr>
        <p:spPr>
          <a:xfrm>
            <a:off x="1885950" y="2266967"/>
            <a:ext cx="8170490" cy="4462760"/>
          </a:xfrm>
          <a:prstGeom prst="rect">
            <a:avLst/>
          </a:prstGeom>
        </p:spPr>
        <p:txBody>
          <a:bodyPr wrap="square">
            <a:spAutoFit/>
          </a:bodyPr>
          <a:lstStyle/>
          <a:p>
            <a:pPr>
              <a:buNone/>
            </a:pPr>
            <a:r>
              <a:rPr lang="en-GB" sz="3200" dirty="0">
                <a:solidFill>
                  <a:srgbClr val="000000"/>
                </a:solidFill>
                <a:latin typeface="Arial" pitchFamily="34" charset="0"/>
                <a:cs typeface="Arial" pitchFamily="34" charset="0"/>
              </a:rPr>
              <a:t>students and lecturers need agreement on what </a:t>
            </a:r>
            <a:r>
              <a:rPr lang="en-GB" sz="3200" b="1" dirty="0">
                <a:solidFill>
                  <a:srgbClr val="000000"/>
                </a:solidFill>
                <a:latin typeface="Arial" pitchFamily="34" charset="0"/>
                <a:cs typeface="Arial" pitchFamily="34" charset="0"/>
              </a:rPr>
              <a:t>meaningful and quality learning experiences are </a:t>
            </a:r>
            <a:r>
              <a:rPr lang="en-GB" sz="3200" dirty="0">
                <a:solidFill>
                  <a:srgbClr val="000000"/>
                </a:solidFill>
                <a:latin typeface="Arial" pitchFamily="34" charset="0"/>
                <a:cs typeface="Arial" pitchFamily="34" charset="0"/>
              </a:rPr>
              <a:t>...</a:t>
            </a:r>
            <a:r>
              <a:rPr lang="en-GB" sz="3200" b="1" dirty="0">
                <a:solidFill>
                  <a:srgbClr val="000000"/>
                </a:solidFill>
                <a:latin typeface="Arial" pitchFamily="34" charset="0"/>
                <a:cs typeface="Arial" pitchFamily="34" charset="0"/>
              </a:rPr>
              <a:t>The freedom to learn, to have opportunities to connect in being able to take disciplinary understandings forward and being able to apply and offer them to workplace and other contexts as co-partners and producers</a:t>
            </a:r>
          </a:p>
          <a:p>
            <a:pPr>
              <a:buNone/>
            </a:pPr>
            <a:endParaRPr lang="en-GB" sz="1000" b="1" dirty="0">
              <a:solidFill>
                <a:srgbClr val="000000"/>
              </a:solidFill>
              <a:latin typeface="Arial" pitchFamily="34" charset="0"/>
              <a:cs typeface="Arial" pitchFamily="34" charset="0"/>
            </a:endParaRPr>
          </a:p>
          <a:p>
            <a:pPr algn="l">
              <a:buNone/>
            </a:pPr>
            <a:r>
              <a:rPr lang="en-GB" b="1" dirty="0">
                <a:solidFill>
                  <a:srgbClr val="000000"/>
                </a:solidFill>
                <a:latin typeface="Arial" pitchFamily="34" charset="0"/>
                <a:cs typeface="Arial" pitchFamily="34" charset="0"/>
              </a:rPr>
              <a:t>Evans et al., 2015</a:t>
            </a:r>
          </a:p>
        </p:txBody>
      </p:sp>
      <p:sp>
        <p:nvSpPr>
          <p:cNvPr id="6" name="Title 1"/>
          <p:cNvSpPr txBox="1">
            <a:spLocks/>
          </p:cNvSpPr>
          <p:nvPr/>
        </p:nvSpPr>
        <p:spPr bwMode="auto">
          <a:xfrm>
            <a:off x="1399195" y="41655"/>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What is valued?</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162506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17</a:t>
            </a:fld>
            <a:endParaRPr lang="en-US" sz="1400" dirty="0">
              <a:latin typeface="Georgia" charset="0"/>
            </a:endParaRPr>
          </a:p>
        </p:txBody>
      </p:sp>
      <p:sp>
        <p:nvSpPr>
          <p:cNvPr id="50178" name="Text Box 1026"/>
          <p:cNvSpPr txBox="1">
            <a:spLocks noChangeArrowheads="1"/>
          </p:cNvSpPr>
          <p:nvPr/>
        </p:nvSpPr>
        <p:spPr bwMode="auto">
          <a:xfrm>
            <a:off x="1631504" y="1602744"/>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542925" indent="-542925">
              <a:buFont typeface="Arial" panose="020B0604020202020204" pitchFamily="34" charset="0"/>
              <a:buChar char="•"/>
            </a:pPr>
            <a:r>
              <a:rPr lang="en-GB" sz="2400" dirty="0">
                <a:latin typeface="Calibri" panose="020F0502020204030204" pitchFamily="34" charset="0"/>
              </a:rPr>
              <a:t>we need to constantly explore whether any learner is being excluded from assessment – universal design perspective – designing learning so everyone has access NOT designing with a specific learner in mind. Need to think about:</a:t>
            </a:r>
          </a:p>
          <a:p>
            <a:pPr marL="542925" indent="-542925">
              <a:buFont typeface="Arial" panose="020B0604020202020204" pitchFamily="34" charset="0"/>
              <a:buChar char="•"/>
            </a:pPr>
            <a:r>
              <a:rPr lang="en-GB" sz="2400" dirty="0">
                <a:latin typeface="Calibri" panose="020F0502020204030204" pitchFamily="34" charset="0"/>
              </a:rPr>
              <a:t>Nature of assessment – do all have equal access to content; is there sufficient variation in tasks across a programme; does assessment allow a learner to demonstrate what they can do? </a:t>
            </a:r>
          </a:p>
          <a:p>
            <a:pPr marL="542925" indent="-542925">
              <a:buFont typeface="Arial" panose="020B0604020202020204" pitchFamily="34" charset="0"/>
              <a:buChar char="•"/>
            </a:pPr>
            <a:r>
              <a:rPr lang="en-GB" sz="2400" dirty="0">
                <a:latin typeface="Calibri" panose="020F0502020204030204" pitchFamily="34" charset="0"/>
              </a:rPr>
              <a:t>Is feedback given in time to allow a learner to use it</a:t>
            </a:r>
          </a:p>
          <a:p>
            <a:pPr marL="542925" indent="-542925">
              <a:buFont typeface="Arial" panose="020B0604020202020204" pitchFamily="34" charset="0"/>
              <a:buChar char="•"/>
            </a:pPr>
            <a:r>
              <a:rPr lang="en-GB" sz="2400" dirty="0">
                <a:latin typeface="Calibri" panose="020F0502020204030204" pitchFamily="34" charset="0"/>
              </a:rPr>
              <a:t>Where there is free choice  how are learners supported to make sensible choices?</a:t>
            </a:r>
          </a:p>
          <a:p>
            <a:pPr marL="542925" indent="-542925">
              <a:buFont typeface="Arial" panose="020B0604020202020204" pitchFamily="34" charset="0"/>
              <a:buChar char="•"/>
            </a:pPr>
            <a:r>
              <a:rPr lang="en-GB" sz="2400" dirty="0">
                <a:latin typeface="Calibri" panose="020F0502020204030204" pitchFamily="34" charset="0"/>
              </a:rPr>
              <a:t>Does the timing of assessment unfairly impact certain learners</a:t>
            </a:r>
          </a:p>
          <a:p>
            <a:pPr marL="542925" indent="-542925">
              <a:buFont typeface="Arial" panose="020B0604020202020204" pitchFamily="34" charset="0"/>
              <a:buChar char="•"/>
            </a:pPr>
            <a:r>
              <a:rPr lang="en-GB" sz="2400" dirty="0">
                <a:latin typeface="Calibri" panose="020F0502020204030204" pitchFamily="34" charset="0"/>
              </a:rPr>
              <a:t>Is information provided in good time to allow students to navigate it as they choose. </a:t>
            </a:r>
          </a:p>
          <a:p>
            <a:pPr marL="542925" indent="-542925">
              <a:buFont typeface="Arial" panose="020B0604020202020204" pitchFamily="34" charset="0"/>
              <a:buChar char="•"/>
            </a:pPr>
            <a:r>
              <a:rPr lang="en-GB" sz="2400" dirty="0">
                <a:latin typeface="Calibri" panose="020F0502020204030204" pitchFamily="34" charset="0"/>
              </a:rPr>
              <a:t>Is information clear, accessible and explicit. </a:t>
            </a:r>
          </a:p>
          <a:p>
            <a:pPr marL="0" indent="0"/>
            <a:endParaRPr lang="en-GB" sz="2400" dirty="0">
              <a:latin typeface="Calibri" panose="020F0502020204030204" pitchFamily="34" charset="0"/>
            </a:endParaRPr>
          </a:p>
        </p:txBody>
      </p:sp>
      <p:sp>
        <p:nvSpPr>
          <p:cNvPr id="50180" name="Rectangle 1028"/>
          <p:cNvSpPr>
            <a:spLocks noGrp="1" noChangeArrowheads="1"/>
          </p:cNvSpPr>
          <p:nvPr>
            <p:ph type="body" idx="1"/>
          </p:nvPr>
        </p:nvSpPr>
        <p:spPr>
          <a:xfrm>
            <a:off x="1524000" y="1561091"/>
            <a:ext cx="9252520" cy="5296909"/>
          </a:xfrm>
        </p:spPr>
        <p:txBody>
          <a:bodyPr/>
          <a:lstStyle/>
          <a:p>
            <a:pPr>
              <a:buNone/>
            </a:pPr>
            <a:r>
              <a:rPr lang="en-GB" sz="2000" dirty="0">
                <a:solidFill>
                  <a:srgbClr val="000000"/>
                </a:solidFill>
                <a:latin typeface="Arial" pitchFamily="34" charset="0"/>
                <a:cs typeface="Arial" pitchFamily="34" charset="0"/>
              </a:rPr>
              <a:t>	</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p:txBody>
      </p:sp>
      <p:sp>
        <p:nvSpPr>
          <p:cNvPr id="6" name="Title 1"/>
          <p:cNvSpPr txBox="1">
            <a:spLocks/>
          </p:cNvSpPr>
          <p:nvPr/>
        </p:nvSpPr>
        <p:spPr bwMode="auto">
          <a:xfrm>
            <a:off x="1399195" y="41655"/>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a:t>
            </a:r>
            <a:r>
              <a:rPr lang="en-GB" sz="8000" kern="0" dirty="0">
                <a:solidFill>
                  <a:srgbClr val="FFC000"/>
                </a:solidFill>
                <a:latin typeface="Arial" pitchFamily="34" charset="0"/>
                <a:cs typeface="Arial" pitchFamily="34" charset="0"/>
              </a:rPr>
              <a:t>Inclusive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2947096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18</a:t>
            </a:fld>
            <a:endParaRPr lang="en-US" sz="1400" dirty="0">
              <a:latin typeface="Georgia" charset="0"/>
            </a:endParaRPr>
          </a:p>
        </p:txBody>
      </p:sp>
      <p:sp>
        <p:nvSpPr>
          <p:cNvPr id="50178" name="Text Box 1026"/>
          <p:cNvSpPr txBox="1">
            <a:spLocks noChangeArrowheads="1"/>
          </p:cNvSpPr>
          <p:nvPr/>
        </p:nvSpPr>
        <p:spPr bwMode="auto">
          <a:xfrm>
            <a:off x="1686935" y="1752600"/>
            <a:ext cx="8856260" cy="491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360363" indent="-95250"/>
            <a:r>
              <a:rPr lang="en-GB" sz="2400" dirty="0">
                <a:latin typeface="Lucida Sans" panose="020B0602030504020204" pitchFamily="34" charset="0"/>
              </a:rPr>
              <a:t>“</a:t>
            </a:r>
            <a:r>
              <a:rPr lang="en-GB" sz="2800" dirty="0">
                <a:latin typeface="Lucida Sans" panose="020B0602030504020204" pitchFamily="34" charset="0"/>
              </a:rPr>
              <a:t>Critical pedagogies supply a significant amount of the intellectual capital of the discipline of pedagogy” (Canning, 2007, p. 400) enabling a reflexive research and practice-informed approach to critiquing learning and teaching from different perspectives. Consideration of </a:t>
            </a:r>
            <a:r>
              <a:rPr lang="en-GB" sz="2800" b="1" dirty="0">
                <a:latin typeface="Lucida Sans" panose="020B0602030504020204" pitchFamily="34" charset="0"/>
              </a:rPr>
              <a:t>who is advantaged and disadvantaged by pedagogical initiatives at a number of levels is of profound importance</a:t>
            </a:r>
            <a:r>
              <a:rPr lang="en-GB" sz="2800" dirty="0">
                <a:latin typeface="Lucida Sans" panose="020B0602030504020204" pitchFamily="34" charset="0"/>
              </a:rPr>
              <a:t>.”</a:t>
            </a:r>
          </a:p>
          <a:p>
            <a:pPr marL="720725" indent="-541338"/>
            <a:endParaRPr lang="en-GB" sz="2400" dirty="0"/>
          </a:p>
          <a:p>
            <a:pPr marL="720725" indent="-541338"/>
            <a:endParaRPr lang="en-GB" sz="2400" dirty="0"/>
          </a:p>
          <a:p>
            <a:pPr marL="720725" indent="-541338"/>
            <a:r>
              <a:rPr lang="en-GB" sz="2400" b="1" dirty="0">
                <a:latin typeface="Calibri" pitchFamily="34" charset="0"/>
              </a:rPr>
              <a:t>(See Waring and Evans 2015)</a:t>
            </a:r>
          </a:p>
        </p:txBody>
      </p:sp>
      <p:sp>
        <p:nvSpPr>
          <p:cNvPr id="50180" name="Rectangle 1028"/>
          <p:cNvSpPr>
            <a:spLocks noGrp="1" noChangeArrowheads="1"/>
          </p:cNvSpPr>
          <p:nvPr>
            <p:ph type="body" idx="1"/>
          </p:nvPr>
        </p:nvSpPr>
        <p:spPr>
          <a:xfrm>
            <a:off x="1847850" y="1428736"/>
            <a:ext cx="8534430" cy="5429264"/>
          </a:xfrm>
        </p:spPr>
        <p:txBody>
          <a:bodyPr/>
          <a:lstStyle/>
          <a:p>
            <a:pPr>
              <a:buNone/>
            </a:pPr>
            <a:r>
              <a:rPr lang="en-GB" sz="2000" dirty="0">
                <a:solidFill>
                  <a:srgbClr val="000000"/>
                </a:solidFill>
                <a:latin typeface="Arial" pitchFamily="34" charset="0"/>
                <a:cs typeface="Arial" pitchFamily="34" charset="0"/>
              </a:rPr>
              <a:t>	</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a:p>
            <a:endParaRPr lang="en-GB" sz="800" dirty="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
        <p:nvSpPr>
          <p:cNvPr id="6" name="Title 1"/>
          <p:cNvSpPr txBox="1">
            <a:spLocks/>
          </p:cNvSpPr>
          <p:nvPr/>
        </p:nvSpPr>
        <p:spPr bwMode="auto">
          <a:xfrm>
            <a:off x="1399195" y="41655"/>
            <a:ext cx="9144000" cy="1525193"/>
          </a:xfrm>
          <a:prstGeom prst="rect">
            <a:avLst/>
          </a:prstGeom>
          <a:solidFill>
            <a:schemeClr val="tx2">
              <a:lumMod val="90000"/>
              <a:lumOff val="10000"/>
            </a:schemeClr>
          </a:solidFill>
          <a:ln>
            <a:noFill/>
          </a:ln>
          <a:extLs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Critical Pedagogies</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2545621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19</a:t>
            </a:fld>
            <a:endParaRPr lang="en-US" sz="1400" dirty="0">
              <a:latin typeface="Georgia" charset="0"/>
            </a:endParaRPr>
          </a:p>
        </p:txBody>
      </p:sp>
      <p:sp>
        <p:nvSpPr>
          <p:cNvPr id="50178" name="Text Box 1026"/>
          <p:cNvSpPr txBox="1">
            <a:spLocks noChangeArrowheads="1"/>
          </p:cNvSpPr>
          <p:nvPr/>
        </p:nvSpPr>
        <p:spPr bwMode="auto">
          <a:xfrm>
            <a:off x="1686935" y="1752600"/>
            <a:ext cx="8856260" cy="491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360363" indent="-95250"/>
            <a:r>
              <a:rPr lang="en-GB" sz="2400" dirty="0">
                <a:latin typeface="Lucida Sans" panose="020B0602030504020204" pitchFamily="34" charset="0"/>
              </a:rPr>
              <a:t>“</a:t>
            </a:r>
            <a:r>
              <a:rPr lang="en-GB" sz="2800" dirty="0">
                <a:latin typeface="Lucida Sans" panose="020B0602030504020204" pitchFamily="34" charset="0"/>
              </a:rPr>
              <a:t>Critical pedagogies supply a significant amount of the intellectual capital of the discipline of pedagogy” (Canning, 2007, p. 400) enabling a reflexive research and practice-informed approach to critiquing learning and teaching from different perspectives. Consideration of </a:t>
            </a:r>
            <a:r>
              <a:rPr lang="en-GB" sz="2800" b="1" dirty="0">
                <a:latin typeface="Lucida Sans" panose="020B0602030504020204" pitchFamily="34" charset="0"/>
              </a:rPr>
              <a:t>who is advantaged and disadvantaged by pedagogical initiatives at a number of levels is of profound importance</a:t>
            </a:r>
            <a:r>
              <a:rPr lang="en-GB" sz="2800" dirty="0">
                <a:latin typeface="Lucida Sans" panose="020B0602030504020204" pitchFamily="34" charset="0"/>
              </a:rPr>
              <a:t>.”</a:t>
            </a:r>
          </a:p>
          <a:p>
            <a:pPr marL="720725" indent="-541338"/>
            <a:endParaRPr lang="en-GB" sz="2400" dirty="0"/>
          </a:p>
          <a:p>
            <a:pPr marL="720725" indent="-541338"/>
            <a:endParaRPr lang="en-GB" sz="2400" dirty="0"/>
          </a:p>
          <a:p>
            <a:pPr marL="720725" indent="-541338"/>
            <a:r>
              <a:rPr lang="en-GB" sz="2400" b="1" dirty="0">
                <a:latin typeface="Calibri" pitchFamily="34" charset="0"/>
              </a:rPr>
              <a:t>(See Waring and Evans 2015)</a:t>
            </a:r>
          </a:p>
        </p:txBody>
      </p:sp>
      <p:sp>
        <p:nvSpPr>
          <p:cNvPr id="50180" name="Rectangle 1028"/>
          <p:cNvSpPr>
            <a:spLocks noGrp="1" noChangeArrowheads="1"/>
          </p:cNvSpPr>
          <p:nvPr>
            <p:ph type="body" idx="1"/>
          </p:nvPr>
        </p:nvSpPr>
        <p:spPr>
          <a:xfrm>
            <a:off x="1847850" y="1428736"/>
            <a:ext cx="8534430" cy="5429264"/>
          </a:xfrm>
        </p:spPr>
        <p:txBody>
          <a:bodyPr/>
          <a:lstStyle/>
          <a:p>
            <a:pPr>
              <a:buNone/>
            </a:pPr>
            <a:r>
              <a:rPr lang="en-GB" sz="2000" dirty="0">
                <a:solidFill>
                  <a:srgbClr val="000000"/>
                </a:solidFill>
                <a:latin typeface="Arial" pitchFamily="34" charset="0"/>
                <a:cs typeface="Arial" pitchFamily="34" charset="0"/>
              </a:rPr>
              <a:t>	</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a:p>
            <a:endParaRPr lang="en-GB" sz="800" dirty="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
        <p:nvSpPr>
          <p:cNvPr id="6" name="Title 1"/>
          <p:cNvSpPr txBox="1">
            <a:spLocks/>
          </p:cNvSpPr>
          <p:nvPr/>
        </p:nvSpPr>
        <p:spPr bwMode="auto">
          <a:xfrm>
            <a:off x="1399195" y="41655"/>
            <a:ext cx="9144000" cy="1525193"/>
          </a:xfrm>
          <a:prstGeom prst="rect">
            <a:avLst/>
          </a:prstGeom>
          <a:solidFill>
            <a:schemeClr val="tx2">
              <a:lumMod val="90000"/>
              <a:lumOff val="10000"/>
            </a:schemeClr>
          </a:solidFill>
          <a:ln>
            <a:noFill/>
          </a:ln>
          <a:extLs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Critical Pedagogies</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4271379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F2A545D-5E44-4058-969E-55BEA543ADD5}"/>
              </a:ext>
            </a:extLst>
          </p:cNvPr>
          <p:cNvPicPr>
            <a:picLocks noChangeAspect="1"/>
          </p:cNvPicPr>
          <p:nvPr/>
        </p:nvPicPr>
        <p:blipFill rotWithShape="1">
          <a:blip r:embed="rId2"/>
          <a:srcRect l="16000" t="27111" r="41375" b="17111"/>
          <a:stretch/>
        </p:blipFill>
        <p:spPr>
          <a:xfrm>
            <a:off x="922514" y="0"/>
            <a:ext cx="10532961" cy="6858000"/>
          </a:xfrm>
          <a:prstGeom prst="rect">
            <a:avLst/>
          </a:prstGeom>
        </p:spPr>
      </p:pic>
    </p:spTree>
    <p:extLst>
      <p:ext uri="{BB962C8B-B14F-4D97-AF65-F5344CB8AC3E}">
        <p14:creationId xmlns:p14="http://schemas.microsoft.com/office/powerpoint/2010/main" val="3420350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20</a:t>
            </a:fld>
            <a:endParaRPr lang="en-US" sz="1400" dirty="0">
              <a:latin typeface="Georgia" charset="0"/>
            </a:endParaRPr>
          </a:p>
        </p:txBody>
      </p:sp>
      <p:sp>
        <p:nvSpPr>
          <p:cNvPr id="50178" name="Text Box 1026"/>
          <p:cNvSpPr txBox="1">
            <a:spLocks noChangeArrowheads="1"/>
          </p:cNvSpPr>
          <p:nvPr/>
        </p:nvSpPr>
        <p:spPr bwMode="auto">
          <a:xfrm>
            <a:off x="1686935" y="1752600"/>
            <a:ext cx="8856260" cy="491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360363" indent="-95250"/>
            <a:r>
              <a:rPr lang="en-GB" sz="2400" dirty="0">
                <a:latin typeface="Lucida Sans" panose="020B0602030504020204" pitchFamily="34" charset="0"/>
              </a:rPr>
              <a:t>“</a:t>
            </a:r>
            <a:r>
              <a:rPr lang="en-GB" sz="2800" dirty="0">
                <a:latin typeface="Lucida Sans" panose="020B0602030504020204" pitchFamily="34" charset="0"/>
              </a:rPr>
              <a:t>Critical pedagogies supply a significant amount of the intellectual capital of the discipline of pedagogy” (Canning, 2007, p. 400) enabling a reflexive research and practice-informed approach to critiquing learning and teaching from different perspectives. Consideration of </a:t>
            </a:r>
            <a:r>
              <a:rPr lang="en-GB" sz="2800" b="1" dirty="0">
                <a:latin typeface="Lucida Sans" panose="020B0602030504020204" pitchFamily="34" charset="0"/>
              </a:rPr>
              <a:t>who is advantaged and disadvantaged by pedagogical initiatives at a number of levels is of profound importance</a:t>
            </a:r>
            <a:r>
              <a:rPr lang="en-GB" sz="2800" dirty="0">
                <a:latin typeface="Lucida Sans" panose="020B0602030504020204" pitchFamily="34" charset="0"/>
              </a:rPr>
              <a:t>.”</a:t>
            </a:r>
          </a:p>
          <a:p>
            <a:pPr marL="720725" indent="-541338"/>
            <a:endParaRPr lang="en-GB" sz="2400" dirty="0"/>
          </a:p>
          <a:p>
            <a:pPr marL="720725" indent="-541338"/>
            <a:endParaRPr lang="en-GB" sz="2400" dirty="0"/>
          </a:p>
          <a:p>
            <a:pPr marL="720725" indent="-541338"/>
            <a:r>
              <a:rPr lang="en-GB" sz="2400" b="1" dirty="0">
                <a:latin typeface="Calibri" pitchFamily="34" charset="0"/>
              </a:rPr>
              <a:t>(See Waring and Evans 2015)</a:t>
            </a:r>
          </a:p>
        </p:txBody>
      </p:sp>
      <p:sp>
        <p:nvSpPr>
          <p:cNvPr id="50180" name="Rectangle 1028"/>
          <p:cNvSpPr>
            <a:spLocks noGrp="1" noChangeArrowheads="1"/>
          </p:cNvSpPr>
          <p:nvPr>
            <p:ph type="body" idx="1"/>
          </p:nvPr>
        </p:nvSpPr>
        <p:spPr>
          <a:xfrm>
            <a:off x="1847850" y="1428736"/>
            <a:ext cx="8534430" cy="5429264"/>
          </a:xfrm>
        </p:spPr>
        <p:txBody>
          <a:bodyPr/>
          <a:lstStyle/>
          <a:p>
            <a:pPr>
              <a:buNone/>
            </a:pPr>
            <a:r>
              <a:rPr lang="en-GB" sz="2000" dirty="0">
                <a:solidFill>
                  <a:srgbClr val="000000"/>
                </a:solidFill>
                <a:latin typeface="Arial" pitchFamily="34" charset="0"/>
                <a:cs typeface="Arial" pitchFamily="34" charset="0"/>
              </a:rPr>
              <a:t>	</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a:p>
            <a:endParaRPr lang="en-GB" sz="800" dirty="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
        <p:nvSpPr>
          <p:cNvPr id="6" name="Title 1"/>
          <p:cNvSpPr txBox="1">
            <a:spLocks/>
          </p:cNvSpPr>
          <p:nvPr/>
        </p:nvSpPr>
        <p:spPr bwMode="auto">
          <a:xfrm>
            <a:off x="1399195" y="41655"/>
            <a:ext cx="9144000" cy="1525193"/>
          </a:xfrm>
          <a:prstGeom prst="rect">
            <a:avLst/>
          </a:prstGeom>
          <a:solidFill>
            <a:schemeClr val="tx2">
              <a:lumMod val="90000"/>
              <a:lumOff val="10000"/>
            </a:schemeClr>
          </a:solidFill>
          <a:ln>
            <a:noFill/>
          </a:ln>
          <a:extLs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Critical Pedagogies</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1961608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21</a:t>
            </a:fld>
            <a:endParaRPr lang="en-US" sz="1400" dirty="0">
              <a:latin typeface="Georgia" charset="0"/>
            </a:endParaRPr>
          </a:p>
        </p:txBody>
      </p:sp>
      <p:sp>
        <p:nvSpPr>
          <p:cNvPr id="50178" name="Text Box 1026"/>
          <p:cNvSpPr txBox="1">
            <a:spLocks noChangeArrowheads="1"/>
          </p:cNvSpPr>
          <p:nvPr/>
        </p:nvSpPr>
        <p:spPr bwMode="auto">
          <a:xfrm>
            <a:off x="1631504" y="1602744"/>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0" indent="0"/>
            <a:r>
              <a:rPr lang="en-GB" sz="2400" dirty="0">
                <a:latin typeface="Calibri" panose="020F0502020204030204" pitchFamily="34" charset="0"/>
              </a:rPr>
              <a:t>Students come into a programme with beliefs and values about the discipline and how it should be taught. They have established schema about what is right. Harnessing student buy-in is crucial. How are you:</a:t>
            </a:r>
          </a:p>
          <a:p>
            <a:pPr marL="0" indent="0"/>
            <a:endParaRPr lang="en-GB" sz="2400" dirty="0">
              <a:latin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rPr>
              <a:t>Working with students to explain why things are designed in the way they are</a:t>
            </a:r>
          </a:p>
          <a:p>
            <a:pPr marL="342900" indent="-342900">
              <a:buFont typeface="Arial" panose="020B0604020202020204" pitchFamily="34" charset="0"/>
              <a:buChar char="•"/>
            </a:pPr>
            <a:r>
              <a:rPr lang="en-GB" sz="2400" dirty="0">
                <a:latin typeface="Calibri" panose="020F0502020204030204" pitchFamily="34" charset="0"/>
              </a:rPr>
              <a:t>Sharing with students the rationale underpinning what you are doing</a:t>
            </a:r>
          </a:p>
          <a:p>
            <a:pPr marL="342900" indent="-342900">
              <a:buFont typeface="Arial" panose="020B0604020202020204" pitchFamily="34" charset="0"/>
              <a:buChar char="•"/>
            </a:pPr>
            <a:r>
              <a:rPr lang="en-GB" sz="2400" dirty="0">
                <a:latin typeface="Calibri" panose="020F0502020204030204" pitchFamily="34" charset="0"/>
              </a:rPr>
              <a:t>Explaining how the assessment opportunities will support their learning</a:t>
            </a:r>
          </a:p>
          <a:p>
            <a:pPr marL="342900" indent="-342900">
              <a:buFont typeface="Arial" panose="020B0604020202020204" pitchFamily="34" charset="0"/>
              <a:buChar char="•"/>
            </a:pPr>
            <a:r>
              <a:rPr lang="en-GB" sz="2400" dirty="0">
                <a:latin typeface="Calibri" panose="020F0502020204030204" pitchFamily="34" charset="0"/>
              </a:rPr>
              <a:t>Demonstrating how what you are doing is relevant to the discipline and work beyond the programme</a:t>
            </a:r>
          </a:p>
          <a:p>
            <a:pPr marL="342900" indent="-342900">
              <a:buFont typeface="Arial" panose="020B0604020202020204" pitchFamily="34" charset="0"/>
              <a:buChar char="•"/>
            </a:pPr>
            <a:r>
              <a:rPr lang="en-GB" sz="2400" dirty="0">
                <a:latin typeface="Calibri" panose="020F0502020204030204" pitchFamily="34" charset="0"/>
              </a:rPr>
              <a:t>Designing the programme with students to ensure student buy-in</a:t>
            </a:r>
          </a:p>
          <a:p>
            <a:pPr marL="342900" indent="-342900">
              <a:buFont typeface="Arial" panose="020B0604020202020204" pitchFamily="34" charset="0"/>
              <a:buChar char="•"/>
            </a:pPr>
            <a:r>
              <a:rPr lang="en-GB" sz="2400" dirty="0">
                <a:latin typeface="Calibri" panose="020F0502020204030204" pitchFamily="34" charset="0"/>
              </a:rPr>
              <a:t>Clarifying with students their role in the process………………</a:t>
            </a:r>
          </a:p>
        </p:txBody>
      </p:sp>
      <p:sp>
        <p:nvSpPr>
          <p:cNvPr id="50180" name="Rectangle 1028"/>
          <p:cNvSpPr>
            <a:spLocks noGrp="1" noChangeArrowheads="1"/>
          </p:cNvSpPr>
          <p:nvPr>
            <p:ph type="body" idx="1"/>
          </p:nvPr>
        </p:nvSpPr>
        <p:spPr>
          <a:xfrm>
            <a:off x="1524000" y="1561091"/>
            <a:ext cx="9252520" cy="5296909"/>
          </a:xfrm>
        </p:spPr>
        <p:txBody>
          <a:bodyPr/>
          <a:lstStyle/>
          <a:p>
            <a:pPr>
              <a:buNone/>
            </a:pPr>
            <a:r>
              <a:rPr lang="en-GB" sz="2000" dirty="0">
                <a:solidFill>
                  <a:srgbClr val="000000"/>
                </a:solidFill>
                <a:latin typeface="Arial" pitchFamily="34" charset="0"/>
                <a:cs typeface="Arial" pitchFamily="34" charset="0"/>
              </a:rPr>
              <a:t>	</a:t>
            </a:r>
          </a:p>
          <a:p>
            <a:pPr marL="0" indent="0">
              <a:buNone/>
            </a:pPr>
            <a:endParaRPr lang="en-GB" sz="2000" b="1" dirty="0">
              <a:solidFill>
                <a:srgbClr val="000000"/>
              </a:solidFill>
              <a:latin typeface="Arial" pitchFamily="34" charset="0"/>
              <a:cs typeface="Arial" pitchFamily="34" charset="0"/>
            </a:endParaRPr>
          </a:p>
        </p:txBody>
      </p:sp>
      <p:sp>
        <p:nvSpPr>
          <p:cNvPr id="6" name="Title 1"/>
          <p:cNvSpPr txBox="1">
            <a:spLocks/>
          </p:cNvSpPr>
          <p:nvPr/>
        </p:nvSpPr>
        <p:spPr bwMode="auto">
          <a:xfrm>
            <a:off x="1399195" y="41655"/>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a:spcAft>
                <a:spcPts val="0"/>
              </a:spcAft>
            </a:pPr>
            <a:r>
              <a:rPr lang="en-GB" sz="6000" kern="0" dirty="0">
                <a:solidFill>
                  <a:srgbClr val="FFC000"/>
                </a:solidFill>
                <a:latin typeface="Arial" pitchFamily="34" charset="0"/>
                <a:cs typeface="Arial" pitchFamily="34" charset="0"/>
              </a:rPr>
              <a:t> </a:t>
            </a:r>
            <a:r>
              <a:rPr lang="en-GB" sz="4800" b="1" dirty="0">
                <a:solidFill>
                  <a:srgbClr val="FFCC00"/>
                </a:solidFill>
                <a:latin typeface="Calibri" panose="020F0502020204030204" pitchFamily="34" charset="0"/>
              </a:rPr>
              <a:t>Shared beliefs and values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3533777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750803"/>
            <a:ext cx="9141355" cy="5107197"/>
          </a:xfrm>
        </p:spPr>
        <p:txBody>
          <a:bodyPr>
            <a:normAutofit fontScale="92500" lnSpcReduction="10000"/>
          </a:bodyPr>
          <a:lstStyle/>
          <a:p>
            <a:pPr marL="180975" indent="0">
              <a:spcAft>
                <a:spcPct val="0"/>
              </a:spcAft>
              <a:buNone/>
            </a:pPr>
            <a:r>
              <a:rPr lang="en-GB" sz="2600" i="1" dirty="0">
                <a:solidFill>
                  <a:srgbClr val="000000"/>
                </a:solidFill>
                <a:latin typeface="Arial" pitchFamily="34" charset="0"/>
                <a:ea typeface="Calibri" pitchFamily="34" charset="0"/>
                <a:cs typeface="Arial" pitchFamily="34" charset="0"/>
              </a:rPr>
              <a:t>…</a:t>
            </a:r>
            <a:r>
              <a:rPr lang="en-GB" sz="2600" dirty="0">
                <a:solidFill>
                  <a:srgbClr val="000000"/>
                </a:solidFill>
                <a:latin typeface="Gill Sans MT" pitchFamily="34" charset="0"/>
                <a:ea typeface="Calibri" pitchFamily="34" charset="0"/>
                <a:cs typeface="Arial" pitchFamily="34" charset="0"/>
              </a:rPr>
              <a:t>they are </a:t>
            </a:r>
            <a:r>
              <a:rPr lang="en-GB" sz="2600" b="1" dirty="0">
                <a:solidFill>
                  <a:srgbClr val="000000"/>
                </a:solidFill>
                <a:latin typeface="Gill Sans MT" pitchFamily="34" charset="0"/>
                <a:ea typeface="Calibri" pitchFamily="34" charset="0"/>
                <a:cs typeface="Arial" pitchFamily="34" charset="0"/>
              </a:rPr>
              <a:t>rational</a:t>
            </a:r>
            <a:r>
              <a:rPr lang="en-GB" sz="2600" dirty="0">
                <a:solidFill>
                  <a:srgbClr val="000000"/>
                </a:solidFill>
                <a:latin typeface="Gill Sans MT" pitchFamily="34" charset="0"/>
                <a:ea typeface="Calibri" pitchFamily="34" charset="0"/>
                <a:cs typeface="Arial" pitchFamily="34" charset="0"/>
              </a:rPr>
              <a:t> agents, with tremendous demands on their time and attention, and must make </a:t>
            </a:r>
            <a:r>
              <a:rPr lang="en-GB" sz="2600" b="1" dirty="0">
                <a:solidFill>
                  <a:srgbClr val="000000"/>
                </a:solidFill>
                <a:latin typeface="Gill Sans MT" pitchFamily="34" charset="0"/>
                <a:ea typeface="Calibri" pitchFamily="34" charset="0"/>
                <a:cs typeface="Arial" pitchFamily="34" charset="0"/>
              </a:rPr>
              <a:t>choices about where to focus their energies and attention most efficiently</a:t>
            </a:r>
            <a:r>
              <a:rPr lang="en-GB" sz="2600" dirty="0">
                <a:solidFill>
                  <a:srgbClr val="000000"/>
                </a:solidFill>
                <a:latin typeface="Calibri"/>
                <a:ea typeface="Calibri" pitchFamily="34" charset="0"/>
                <a:cs typeface="Arial" pitchFamily="34" charset="0"/>
              </a:rPr>
              <a:t>…</a:t>
            </a:r>
          </a:p>
          <a:p>
            <a:pPr marL="180975" indent="0">
              <a:spcAft>
                <a:spcPct val="0"/>
              </a:spcAft>
              <a:buNone/>
            </a:pPr>
            <a:endParaRPr lang="en-GB" sz="800" dirty="0">
              <a:latin typeface="Arial" pitchFamily="34" charset="0"/>
              <a:cs typeface="Arial" pitchFamily="34" charset="0"/>
            </a:endParaRPr>
          </a:p>
          <a:p>
            <a:pPr marL="180975" indent="0" eaLnBrk="0" hangingPunct="0">
              <a:spcAft>
                <a:spcPct val="0"/>
              </a:spcAft>
              <a:buNone/>
            </a:pPr>
            <a:r>
              <a:rPr lang="en-GB" sz="2600" dirty="0">
                <a:solidFill>
                  <a:srgbClr val="000000"/>
                </a:solidFill>
                <a:latin typeface="Gill Sans MT" pitchFamily="34" charset="0"/>
                <a:ea typeface="Calibri" pitchFamily="34" charset="0"/>
                <a:cs typeface="Arial" pitchFamily="34" charset="0"/>
              </a:rPr>
              <a:t>their brains are engaging in a continuous process of</a:t>
            </a:r>
            <a:r>
              <a:rPr lang="en-GB" sz="2600" b="1" dirty="0">
                <a:solidFill>
                  <a:srgbClr val="000000"/>
                </a:solidFill>
                <a:latin typeface="Gill Sans MT" pitchFamily="34" charset="0"/>
                <a:ea typeface="Calibri" pitchFamily="34" charset="0"/>
                <a:cs typeface="Arial" pitchFamily="34" charset="0"/>
              </a:rPr>
              <a:t> triaging for the allocation of finite neural resource</a:t>
            </a:r>
            <a:r>
              <a:rPr lang="en-GB" sz="2600" dirty="0">
                <a:solidFill>
                  <a:srgbClr val="000000"/>
                </a:solidFill>
                <a:latin typeface="Gill Sans MT" pitchFamily="34" charset="0"/>
                <a:ea typeface="Calibri" pitchFamily="34" charset="0"/>
                <a:cs typeface="Arial" pitchFamily="34" charset="0"/>
              </a:rPr>
              <a:t>s</a:t>
            </a:r>
            <a:r>
              <a:rPr lang="en-GB" sz="2600" dirty="0">
                <a:solidFill>
                  <a:srgbClr val="000000"/>
                </a:solidFill>
                <a:latin typeface="Calibri"/>
                <a:ea typeface="Calibri" pitchFamily="34" charset="0"/>
                <a:cs typeface="Arial" pitchFamily="34" charset="0"/>
              </a:rPr>
              <a:t>…</a:t>
            </a:r>
            <a:endParaRPr lang="en-GB" sz="2600" dirty="0">
              <a:latin typeface="Arial" pitchFamily="34" charset="0"/>
              <a:cs typeface="Arial" pitchFamily="34" charset="0"/>
            </a:endParaRPr>
          </a:p>
          <a:p>
            <a:pPr marL="180975" indent="0" eaLnBrk="0" hangingPunct="0">
              <a:spcAft>
                <a:spcPct val="0"/>
              </a:spcAft>
              <a:buNone/>
            </a:pPr>
            <a:endParaRPr lang="en-GB" dirty="0" smtClean="0">
              <a:solidFill>
                <a:srgbClr val="000000"/>
              </a:solidFill>
              <a:latin typeface="Gill Sans MT" pitchFamily="34" charset="0"/>
              <a:ea typeface="Calibri" pitchFamily="34" charset="0"/>
              <a:cs typeface="Arial" pitchFamily="34" charset="0"/>
            </a:endParaRPr>
          </a:p>
          <a:p>
            <a:pPr marL="180975" indent="0" eaLnBrk="0" hangingPunct="0">
              <a:spcAft>
                <a:spcPct val="0"/>
              </a:spcAft>
              <a:buNone/>
            </a:pPr>
            <a:r>
              <a:rPr lang="en-GB" sz="2600" dirty="0">
                <a:solidFill>
                  <a:srgbClr val="0070C0"/>
                </a:solidFill>
                <a:latin typeface="Gill Sans MT" pitchFamily="34" charset="0"/>
                <a:ea typeface="Calibri" pitchFamily="34" charset="0"/>
                <a:cs typeface="Arial" pitchFamily="34" charset="0"/>
              </a:rPr>
              <a:t>the students who derive </a:t>
            </a:r>
            <a:r>
              <a:rPr lang="en-GB" sz="2600" b="1" dirty="0">
                <a:solidFill>
                  <a:srgbClr val="0070C0"/>
                </a:solidFill>
                <a:latin typeface="Gill Sans MT" pitchFamily="34" charset="0"/>
                <a:ea typeface="Calibri" pitchFamily="34" charset="0"/>
                <a:cs typeface="Arial" pitchFamily="34" charset="0"/>
              </a:rPr>
              <a:t>joy and satisfaction from the more immediate goals of understanding</a:t>
            </a:r>
            <a:r>
              <a:rPr lang="en-GB" sz="2600" b="1" dirty="0">
                <a:solidFill>
                  <a:srgbClr val="0070C0"/>
                </a:solidFill>
                <a:latin typeface="Calibri"/>
                <a:ea typeface="Calibri" pitchFamily="34" charset="0"/>
                <a:cs typeface="Arial" pitchFamily="34" charset="0"/>
              </a:rPr>
              <a:t>…</a:t>
            </a:r>
            <a:r>
              <a:rPr lang="en-GB" sz="2600" b="1" dirty="0">
                <a:solidFill>
                  <a:srgbClr val="0070C0"/>
                </a:solidFill>
                <a:latin typeface="Gill Sans MT" pitchFamily="34" charset="0"/>
                <a:ea typeface="Calibri" pitchFamily="34" charset="0"/>
                <a:cs typeface="Arial" pitchFamily="34" charset="0"/>
              </a:rPr>
              <a:t>may </a:t>
            </a:r>
            <a:r>
              <a:rPr lang="en-GB" sz="2600" dirty="0">
                <a:solidFill>
                  <a:srgbClr val="0070C0"/>
                </a:solidFill>
                <a:latin typeface="Gill Sans MT" pitchFamily="34" charset="0"/>
                <a:ea typeface="Calibri" pitchFamily="34" charset="0"/>
                <a:cs typeface="Arial" pitchFamily="34" charset="0"/>
              </a:rPr>
              <a:t>have a chance of using the brain</a:t>
            </a:r>
            <a:r>
              <a:rPr lang="en-GB" sz="2600" dirty="0">
                <a:solidFill>
                  <a:srgbClr val="0070C0"/>
                </a:solidFill>
                <a:latin typeface="Calibri"/>
                <a:ea typeface="Calibri" pitchFamily="34" charset="0"/>
                <a:cs typeface="Arial" pitchFamily="34" charset="0"/>
              </a:rPr>
              <a:t>’</a:t>
            </a:r>
            <a:r>
              <a:rPr lang="en-GB" sz="2600" dirty="0">
                <a:solidFill>
                  <a:srgbClr val="0070C0"/>
                </a:solidFill>
                <a:latin typeface="Gill Sans MT" pitchFamily="34" charset="0"/>
                <a:ea typeface="Calibri" pitchFamily="34" charset="0"/>
                <a:cs typeface="Arial" pitchFamily="34" charset="0"/>
              </a:rPr>
              <a:t>s capacity to provide reward signals on an </a:t>
            </a:r>
            <a:r>
              <a:rPr lang="en-GB" sz="2600" b="1" dirty="0">
                <a:solidFill>
                  <a:srgbClr val="0070C0"/>
                </a:solidFill>
                <a:latin typeface="Gill Sans MT" pitchFamily="34" charset="0"/>
                <a:ea typeface="Calibri" pitchFamily="34" charset="0"/>
                <a:cs typeface="Arial" pitchFamily="34" charset="0"/>
              </a:rPr>
              <a:t>ongoing basis</a:t>
            </a:r>
            <a:r>
              <a:rPr lang="en-GB" sz="2600" dirty="0">
                <a:solidFill>
                  <a:srgbClr val="0070C0"/>
                </a:solidFill>
                <a:latin typeface="Gill Sans MT" pitchFamily="34" charset="0"/>
                <a:ea typeface="Calibri" pitchFamily="34" charset="0"/>
                <a:cs typeface="Arial" pitchFamily="34" charset="0"/>
              </a:rPr>
              <a:t>, thus effectively facilitating their learning process</a:t>
            </a:r>
            <a:r>
              <a:rPr lang="en-GB" sz="2600" dirty="0">
                <a:solidFill>
                  <a:srgbClr val="000000"/>
                </a:solidFill>
                <a:latin typeface="Gill Sans MT" pitchFamily="34" charset="0"/>
                <a:ea typeface="Calibri" pitchFamily="34" charset="0"/>
                <a:cs typeface="Arial" pitchFamily="34" charset="0"/>
              </a:rPr>
              <a:t>.</a:t>
            </a:r>
          </a:p>
          <a:p>
            <a:pPr marL="0" indent="0" eaLnBrk="0" hangingPunct="0">
              <a:spcAft>
                <a:spcPct val="0"/>
              </a:spcAft>
              <a:buNone/>
            </a:pPr>
            <a:endParaRPr lang="en-GB" dirty="0" smtClean="0">
              <a:solidFill>
                <a:srgbClr val="000000"/>
              </a:solidFill>
              <a:latin typeface="Gill Sans MT" pitchFamily="34" charset="0"/>
              <a:ea typeface="Calibri" pitchFamily="34" charset="0"/>
              <a:cs typeface="Arial" pitchFamily="34" charset="0"/>
            </a:endParaRPr>
          </a:p>
          <a:p>
            <a:pPr marL="446088" indent="0" eaLnBrk="0" hangingPunct="0">
              <a:spcAft>
                <a:spcPct val="0"/>
              </a:spcAft>
              <a:buNone/>
            </a:pPr>
            <a:r>
              <a:rPr lang="en-GB" dirty="0" smtClean="0">
                <a:solidFill>
                  <a:srgbClr val="000000"/>
                </a:solidFill>
                <a:latin typeface="Gill Sans MT" pitchFamily="34" charset="0"/>
                <a:ea typeface="Calibri" pitchFamily="34" charset="0"/>
                <a:cs typeface="Arial" pitchFamily="34" charset="0"/>
              </a:rPr>
              <a:t>Friedlander et al. (2011, 416-417)</a:t>
            </a:r>
            <a:endParaRPr lang="en-GB" dirty="0" smtClean="0">
              <a:latin typeface="Arial" pitchFamily="34" charset="0"/>
              <a:cs typeface="Arial" pitchFamily="34" charset="0"/>
            </a:endParaRPr>
          </a:p>
          <a:p>
            <a:pPr algn="ctr">
              <a:buNone/>
            </a:pPr>
            <a:r>
              <a:rPr lang="en-GB" dirty="0" smtClean="0">
                <a:latin typeface="Arial" pitchFamily="34" charset="0"/>
                <a:cs typeface="Arial" pitchFamily="34" charset="0"/>
              </a:rPr>
              <a:t>.</a:t>
            </a:r>
          </a:p>
          <a:p>
            <a:pPr>
              <a:buNone/>
            </a:pPr>
            <a:endParaRPr lang="en-GB" dirty="0">
              <a:solidFill>
                <a:srgbClr val="000000"/>
              </a:solidFill>
              <a:latin typeface="Gill Sans MT" pitchFamily="34" charset="0"/>
            </a:endParaRPr>
          </a:p>
        </p:txBody>
      </p:sp>
      <p:sp>
        <p:nvSpPr>
          <p:cNvPr id="4" name="Slide Number Placeholder 3"/>
          <p:cNvSpPr>
            <a:spLocks noGrp="1"/>
          </p:cNvSpPr>
          <p:nvPr>
            <p:ph type="sldNum" sz="quarter" idx="12"/>
          </p:nvPr>
        </p:nvSpPr>
        <p:spPr/>
        <p:txBody>
          <a:bodyPr/>
          <a:lstStyle/>
          <a:p>
            <a:pPr>
              <a:defRPr/>
            </a:pPr>
            <a:fld id="{C4EAA0B1-540E-F649-9265-9AA6038EB10E}" type="slidenum">
              <a:rPr lang="en-US" smtClean="0"/>
              <a:pPr>
                <a:defRPr/>
              </a:pPr>
              <a:t>22</a:t>
            </a:fld>
            <a:endParaRPr lang="en-US" dirty="0"/>
          </a:p>
        </p:txBody>
      </p:sp>
      <p:sp>
        <p:nvSpPr>
          <p:cNvPr id="5" name="Title 1"/>
          <p:cNvSpPr txBox="1">
            <a:spLocks/>
          </p:cNvSpPr>
          <p:nvPr/>
        </p:nvSpPr>
        <p:spPr bwMode="auto">
          <a:xfrm>
            <a:off x="1515788" y="-36247"/>
            <a:ext cx="7577125" cy="1566847"/>
          </a:xfrm>
          <a:prstGeom prst="rect">
            <a:avLst/>
          </a:prstGeom>
          <a:solidFill>
            <a:schemeClr val="tx2">
              <a:lumMod val="90000"/>
              <a:lumOff val="10000"/>
            </a:schemeClr>
          </a:solidFill>
          <a:ln>
            <a:noFill/>
          </a:ln>
          <a:extLs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4800" kern="0" dirty="0">
                <a:solidFill>
                  <a:srgbClr val="FFC000"/>
                </a:solidFill>
                <a:latin typeface="Arial" pitchFamily="34" charset="0"/>
                <a:cs typeface="Arial" pitchFamily="34" charset="0"/>
              </a:rPr>
              <a:t>Beliefs, Values, Priorities</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8507" y="-37470"/>
            <a:ext cx="1691680" cy="1586989"/>
          </a:xfrm>
          <a:prstGeom prst="rect">
            <a:avLst/>
          </a:prstGeom>
        </p:spPr>
      </p:pic>
    </p:spTree>
    <p:extLst>
      <p:ext uri="{BB962C8B-B14F-4D97-AF65-F5344CB8AC3E}">
        <p14:creationId xmlns:p14="http://schemas.microsoft.com/office/powerpoint/2010/main" val="3028564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750803"/>
            <a:ext cx="9141355" cy="5107197"/>
          </a:xfrm>
        </p:spPr>
        <p:txBody>
          <a:bodyPr>
            <a:normAutofit fontScale="92500" lnSpcReduction="10000"/>
          </a:bodyPr>
          <a:lstStyle/>
          <a:p>
            <a:pPr marL="180975" indent="0">
              <a:spcAft>
                <a:spcPct val="0"/>
              </a:spcAft>
              <a:buNone/>
            </a:pPr>
            <a:r>
              <a:rPr lang="en-GB" sz="2600" i="1" dirty="0">
                <a:solidFill>
                  <a:srgbClr val="000000"/>
                </a:solidFill>
                <a:latin typeface="Arial" pitchFamily="34" charset="0"/>
                <a:ea typeface="Calibri" pitchFamily="34" charset="0"/>
                <a:cs typeface="Arial" pitchFamily="34" charset="0"/>
              </a:rPr>
              <a:t>…</a:t>
            </a:r>
            <a:r>
              <a:rPr lang="en-GB" sz="2600" dirty="0">
                <a:solidFill>
                  <a:srgbClr val="000000"/>
                </a:solidFill>
                <a:latin typeface="Gill Sans MT" pitchFamily="34" charset="0"/>
                <a:ea typeface="Calibri" pitchFamily="34" charset="0"/>
                <a:cs typeface="Arial" pitchFamily="34" charset="0"/>
              </a:rPr>
              <a:t>they are </a:t>
            </a:r>
            <a:r>
              <a:rPr lang="en-GB" sz="2600" b="1" dirty="0">
                <a:solidFill>
                  <a:srgbClr val="000000"/>
                </a:solidFill>
                <a:latin typeface="Gill Sans MT" pitchFamily="34" charset="0"/>
                <a:ea typeface="Calibri" pitchFamily="34" charset="0"/>
                <a:cs typeface="Arial" pitchFamily="34" charset="0"/>
              </a:rPr>
              <a:t>rational</a:t>
            </a:r>
            <a:r>
              <a:rPr lang="en-GB" sz="2600" dirty="0">
                <a:solidFill>
                  <a:srgbClr val="000000"/>
                </a:solidFill>
                <a:latin typeface="Gill Sans MT" pitchFamily="34" charset="0"/>
                <a:ea typeface="Calibri" pitchFamily="34" charset="0"/>
                <a:cs typeface="Arial" pitchFamily="34" charset="0"/>
              </a:rPr>
              <a:t> agents, with tremendous demands on their time and attention, and must make </a:t>
            </a:r>
            <a:r>
              <a:rPr lang="en-GB" sz="2600" b="1" dirty="0">
                <a:solidFill>
                  <a:srgbClr val="000000"/>
                </a:solidFill>
                <a:latin typeface="Gill Sans MT" pitchFamily="34" charset="0"/>
                <a:ea typeface="Calibri" pitchFamily="34" charset="0"/>
                <a:cs typeface="Arial" pitchFamily="34" charset="0"/>
              </a:rPr>
              <a:t>choices about where to focus their energies and attention most efficiently</a:t>
            </a:r>
            <a:r>
              <a:rPr lang="en-GB" sz="2600" dirty="0">
                <a:solidFill>
                  <a:srgbClr val="000000"/>
                </a:solidFill>
                <a:latin typeface="Calibri"/>
                <a:ea typeface="Calibri" pitchFamily="34" charset="0"/>
                <a:cs typeface="Arial" pitchFamily="34" charset="0"/>
              </a:rPr>
              <a:t>…</a:t>
            </a:r>
          </a:p>
          <a:p>
            <a:pPr marL="180975" indent="0">
              <a:spcAft>
                <a:spcPct val="0"/>
              </a:spcAft>
              <a:buNone/>
            </a:pPr>
            <a:endParaRPr lang="en-GB" sz="800" dirty="0">
              <a:latin typeface="Arial" pitchFamily="34" charset="0"/>
              <a:cs typeface="Arial" pitchFamily="34" charset="0"/>
            </a:endParaRPr>
          </a:p>
          <a:p>
            <a:pPr marL="180975" indent="0" eaLnBrk="0" hangingPunct="0">
              <a:spcAft>
                <a:spcPct val="0"/>
              </a:spcAft>
              <a:buNone/>
            </a:pPr>
            <a:r>
              <a:rPr lang="en-GB" sz="2600" dirty="0">
                <a:solidFill>
                  <a:srgbClr val="000000"/>
                </a:solidFill>
                <a:latin typeface="Gill Sans MT" pitchFamily="34" charset="0"/>
                <a:ea typeface="Calibri" pitchFamily="34" charset="0"/>
                <a:cs typeface="Arial" pitchFamily="34" charset="0"/>
              </a:rPr>
              <a:t>their brains are engaging in a continuous process of</a:t>
            </a:r>
            <a:r>
              <a:rPr lang="en-GB" sz="2600" b="1" dirty="0">
                <a:solidFill>
                  <a:srgbClr val="000000"/>
                </a:solidFill>
                <a:latin typeface="Gill Sans MT" pitchFamily="34" charset="0"/>
                <a:ea typeface="Calibri" pitchFamily="34" charset="0"/>
                <a:cs typeface="Arial" pitchFamily="34" charset="0"/>
              </a:rPr>
              <a:t> triaging for the allocation of finite neural resource</a:t>
            </a:r>
            <a:r>
              <a:rPr lang="en-GB" sz="2600" dirty="0">
                <a:solidFill>
                  <a:srgbClr val="000000"/>
                </a:solidFill>
                <a:latin typeface="Gill Sans MT" pitchFamily="34" charset="0"/>
                <a:ea typeface="Calibri" pitchFamily="34" charset="0"/>
                <a:cs typeface="Arial" pitchFamily="34" charset="0"/>
              </a:rPr>
              <a:t>s</a:t>
            </a:r>
            <a:r>
              <a:rPr lang="en-GB" sz="2600" dirty="0">
                <a:solidFill>
                  <a:srgbClr val="000000"/>
                </a:solidFill>
                <a:latin typeface="Calibri"/>
                <a:ea typeface="Calibri" pitchFamily="34" charset="0"/>
                <a:cs typeface="Arial" pitchFamily="34" charset="0"/>
              </a:rPr>
              <a:t>…</a:t>
            </a:r>
            <a:endParaRPr lang="en-GB" sz="2600" dirty="0">
              <a:latin typeface="Arial" pitchFamily="34" charset="0"/>
              <a:cs typeface="Arial" pitchFamily="34" charset="0"/>
            </a:endParaRPr>
          </a:p>
          <a:p>
            <a:pPr marL="180975" indent="0" eaLnBrk="0" hangingPunct="0">
              <a:spcAft>
                <a:spcPct val="0"/>
              </a:spcAft>
              <a:buNone/>
            </a:pPr>
            <a:endParaRPr lang="en-GB" dirty="0" smtClean="0">
              <a:solidFill>
                <a:srgbClr val="000000"/>
              </a:solidFill>
              <a:latin typeface="Gill Sans MT" pitchFamily="34" charset="0"/>
              <a:ea typeface="Calibri" pitchFamily="34" charset="0"/>
              <a:cs typeface="Arial" pitchFamily="34" charset="0"/>
            </a:endParaRPr>
          </a:p>
          <a:p>
            <a:pPr marL="180975" indent="0" eaLnBrk="0" hangingPunct="0">
              <a:spcAft>
                <a:spcPct val="0"/>
              </a:spcAft>
              <a:buNone/>
            </a:pPr>
            <a:r>
              <a:rPr lang="en-GB" sz="2600" dirty="0">
                <a:solidFill>
                  <a:srgbClr val="0070C0"/>
                </a:solidFill>
                <a:latin typeface="Gill Sans MT" pitchFamily="34" charset="0"/>
                <a:ea typeface="Calibri" pitchFamily="34" charset="0"/>
                <a:cs typeface="Arial" pitchFamily="34" charset="0"/>
              </a:rPr>
              <a:t>the students who derive </a:t>
            </a:r>
            <a:r>
              <a:rPr lang="en-GB" sz="2600" b="1" dirty="0">
                <a:solidFill>
                  <a:srgbClr val="0070C0"/>
                </a:solidFill>
                <a:latin typeface="Gill Sans MT" pitchFamily="34" charset="0"/>
                <a:ea typeface="Calibri" pitchFamily="34" charset="0"/>
                <a:cs typeface="Arial" pitchFamily="34" charset="0"/>
              </a:rPr>
              <a:t>joy and satisfaction from the more immediate goals of understanding</a:t>
            </a:r>
            <a:r>
              <a:rPr lang="en-GB" sz="2600" b="1" dirty="0">
                <a:solidFill>
                  <a:srgbClr val="0070C0"/>
                </a:solidFill>
                <a:latin typeface="Calibri"/>
                <a:ea typeface="Calibri" pitchFamily="34" charset="0"/>
                <a:cs typeface="Arial" pitchFamily="34" charset="0"/>
              </a:rPr>
              <a:t>…</a:t>
            </a:r>
            <a:r>
              <a:rPr lang="en-GB" sz="2600" b="1" dirty="0">
                <a:solidFill>
                  <a:srgbClr val="0070C0"/>
                </a:solidFill>
                <a:latin typeface="Gill Sans MT" pitchFamily="34" charset="0"/>
                <a:ea typeface="Calibri" pitchFamily="34" charset="0"/>
                <a:cs typeface="Arial" pitchFamily="34" charset="0"/>
              </a:rPr>
              <a:t>may </a:t>
            </a:r>
            <a:r>
              <a:rPr lang="en-GB" sz="2600" dirty="0">
                <a:solidFill>
                  <a:srgbClr val="0070C0"/>
                </a:solidFill>
                <a:latin typeface="Gill Sans MT" pitchFamily="34" charset="0"/>
                <a:ea typeface="Calibri" pitchFamily="34" charset="0"/>
                <a:cs typeface="Arial" pitchFamily="34" charset="0"/>
              </a:rPr>
              <a:t>have a chance of using the brain</a:t>
            </a:r>
            <a:r>
              <a:rPr lang="en-GB" sz="2600" dirty="0">
                <a:solidFill>
                  <a:srgbClr val="0070C0"/>
                </a:solidFill>
                <a:latin typeface="Calibri"/>
                <a:ea typeface="Calibri" pitchFamily="34" charset="0"/>
                <a:cs typeface="Arial" pitchFamily="34" charset="0"/>
              </a:rPr>
              <a:t>’</a:t>
            </a:r>
            <a:r>
              <a:rPr lang="en-GB" sz="2600" dirty="0">
                <a:solidFill>
                  <a:srgbClr val="0070C0"/>
                </a:solidFill>
                <a:latin typeface="Gill Sans MT" pitchFamily="34" charset="0"/>
                <a:ea typeface="Calibri" pitchFamily="34" charset="0"/>
                <a:cs typeface="Arial" pitchFamily="34" charset="0"/>
              </a:rPr>
              <a:t>s capacity to provide reward signals on an </a:t>
            </a:r>
            <a:r>
              <a:rPr lang="en-GB" sz="2600" b="1" dirty="0">
                <a:solidFill>
                  <a:srgbClr val="0070C0"/>
                </a:solidFill>
                <a:latin typeface="Gill Sans MT" pitchFamily="34" charset="0"/>
                <a:ea typeface="Calibri" pitchFamily="34" charset="0"/>
                <a:cs typeface="Arial" pitchFamily="34" charset="0"/>
              </a:rPr>
              <a:t>ongoing basis</a:t>
            </a:r>
            <a:r>
              <a:rPr lang="en-GB" sz="2600" dirty="0">
                <a:solidFill>
                  <a:srgbClr val="0070C0"/>
                </a:solidFill>
                <a:latin typeface="Gill Sans MT" pitchFamily="34" charset="0"/>
                <a:ea typeface="Calibri" pitchFamily="34" charset="0"/>
                <a:cs typeface="Arial" pitchFamily="34" charset="0"/>
              </a:rPr>
              <a:t>, thus effectively facilitating their learning process</a:t>
            </a:r>
            <a:r>
              <a:rPr lang="en-GB" sz="2600" dirty="0">
                <a:solidFill>
                  <a:srgbClr val="000000"/>
                </a:solidFill>
                <a:latin typeface="Gill Sans MT" pitchFamily="34" charset="0"/>
                <a:ea typeface="Calibri" pitchFamily="34" charset="0"/>
                <a:cs typeface="Arial" pitchFamily="34" charset="0"/>
              </a:rPr>
              <a:t>.</a:t>
            </a:r>
          </a:p>
          <a:p>
            <a:pPr marL="0" indent="0" eaLnBrk="0" hangingPunct="0">
              <a:spcAft>
                <a:spcPct val="0"/>
              </a:spcAft>
              <a:buNone/>
            </a:pPr>
            <a:endParaRPr lang="en-GB" dirty="0" smtClean="0">
              <a:solidFill>
                <a:srgbClr val="000000"/>
              </a:solidFill>
              <a:latin typeface="Gill Sans MT" pitchFamily="34" charset="0"/>
              <a:ea typeface="Calibri" pitchFamily="34" charset="0"/>
              <a:cs typeface="Arial" pitchFamily="34" charset="0"/>
            </a:endParaRPr>
          </a:p>
          <a:p>
            <a:pPr marL="446088" indent="0" eaLnBrk="0" hangingPunct="0">
              <a:spcAft>
                <a:spcPct val="0"/>
              </a:spcAft>
              <a:buNone/>
            </a:pPr>
            <a:r>
              <a:rPr lang="en-GB" dirty="0" smtClean="0">
                <a:solidFill>
                  <a:srgbClr val="000000"/>
                </a:solidFill>
                <a:latin typeface="Gill Sans MT" pitchFamily="34" charset="0"/>
                <a:ea typeface="Calibri" pitchFamily="34" charset="0"/>
                <a:cs typeface="Arial" pitchFamily="34" charset="0"/>
              </a:rPr>
              <a:t>Friedlander et al. (2011, 416-417)</a:t>
            </a:r>
            <a:endParaRPr lang="en-GB" dirty="0" smtClean="0">
              <a:latin typeface="Arial" pitchFamily="34" charset="0"/>
              <a:cs typeface="Arial" pitchFamily="34" charset="0"/>
            </a:endParaRPr>
          </a:p>
          <a:p>
            <a:pPr algn="ctr">
              <a:buNone/>
            </a:pPr>
            <a:r>
              <a:rPr lang="en-GB" dirty="0" smtClean="0">
                <a:latin typeface="Arial" pitchFamily="34" charset="0"/>
                <a:cs typeface="Arial" pitchFamily="34" charset="0"/>
              </a:rPr>
              <a:t>.</a:t>
            </a:r>
          </a:p>
          <a:p>
            <a:pPr>
              <a:buNone/>
            </a:pPr>
            <a:endParaRPr lang="en-GB" dirty="0">
              <a:solidFill>
                <a:srgbClr val="000000"/>
              </a:solidFill>
              <a:latin typeface="Gill Sans MT" pitchFamily="34" charset="0"/>
            </a:endParaRPr>
          </a:p>
        </p:txBody>
      </p:sp>
      <p:sp>
        <p:nvSpPr>
          <p:cNvPr id="4" name="Slide Number Placeholder 3"/>
          <p:cNvSpPr>
            <a:spLocks noGrp="1"/>
          </p:cNvSpPr>
          <p:nvPr>
            <p:ph type="sldNum" sz="quarter" idx="12"/>
          </p:nvPr>
        </p:nvSpPr>
        <p:spPr/>
        <p:txBody>
          <a:bodyPr/>
          <a:lstStyle/>
          <a:p>
            <a:pPr>
              <a:defRPr/>
            </a:pPr>
            <a:fld id="{C4EAA0B1-540E-F649-9265-9AA6038EB10E}" type="slidenum">
              <a:rPr lang="en-US" smtClean="0"/>
              <a:pPr>
                <a:defRPr/>
              </a:pPr>
              <a:t>23</a:t>
            </a:fld>
            <a:endParaRPr lang="en-US" dirty="0"/>
          </a:p>
        </p:txBody>
      </p:sp>
      <p:sp>
        <p:nvSpPr>
          <p:cNvPr id="5" name="Title 1"/>
          <p:cNvSpPr txBox="1">
            <a:spLocks/>
          </p:cNvSpPr>
          <p:nvPr/>
        </p:nvSpPr>
        <p:spPr bwMode="auto">
          <a:xfrm>
            <a:off x="1515788" y="-36247"/>
            <a:ext cx="7577125" cy="1566847"/>
          </a:xfrm>
          <a:prstGeom prst="rect">
            <a:avLst/>
          </a:prstGeom>
          <a:solidFill>
            <a:schemeClr val="tx2">
              <a:lumMod val="90000"/>
              <a:lumOff val="10000"/>
            </a:schemeClr>
          </a:solidFill>
          <a:ln>
            <a:noFill/>
          </a:ln>
          <a:extLs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4800" kern="0" dirty="0">
                <a:solidFill>
                  <a:srgbClr val="FFC000"/>
                </a:solidFill>
                <a:latin typeface="Arial" pitchFamily="34" charset="0"/>
                <a:cs typeface="Arial" pitchFamily="34" charset="0"/>
              </a:rPr>
              <a:t>Beliefs, Values, Priorities</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8507" y="-37470"/>
            <a:ext cx="1691680" cy="1586989"/>
          </a:xfrm>
          <a:prstGeom prst="rect">
            <a:avLst/>
          </a:prstGeom>
        </p:spPr>
      </p:pic>
    </p:spTree>
    <p:extLst>
      <p:ext uri="{BB962C8B-B14F-4D97-AF65-F5344CB8AC3E}">
        <p14:creationId xmlns:p14="http://schemas.microsoft.com/office/powerpoint/2010/main" val="1456861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24</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80" name="Rectangle 1028"/>
          <p:cNvSpPr>
            <a:spLocks noGrp="1" noChangeArrowheads="1"/>
          </p:cNvSpPr>
          <p:nvPr>
            <p:ph type="body" idx="1"/>
          </p:nvPr>
        </p:nvSpPr>
        <p:spPr>
          <a:xfrm>
            <a:off x="1847850" y="1428736"/>
            <a:ext cx="8534430" cy="5429264"/>
          </a:xfrm>
        </p:spPr>
        <p:txBody>
          <a:bodyPr/>
          <a:lstStyle/>
          <a:p>
            <a:pPr>
              <a:buNone/>
            </a:pPr>
            <a:r>
              <a:rPr lang="en-GB" sz="2000" dirty="0">
                <a:solidFill>
                  <a:srgbClr val="000000"/>
                </a:solidFill>
                <a:latin typeface="Arial" pitchFamily="34" charset="0"/>
                <a:cs typeface="Arial" pitchFamily="34" charset="0"/>
              </a:rPr>
              <a:t>	</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a:p>
            <a:endParaRPr lang="en-GB" sz="800" dirty="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
        <p:nvSpPr>
          <p:cNvPr id="3" name="Rectangle 2"/>
          <p:cNvSpPr/>
          <p:nvPr/>
        </p:nvSpPr>
        <p:spPr>
          <a:xfrm>
            <a:off x="1600230" y="1752600"/>
            <a:ext cx="8170490" cy="4832092"/>
          </a:xfrm>
          <a:prstGeom prst="rect">
            <a:avLst/>
          </a:prstGeom>
        </p:spPr>
        <p:txBody>
          <a:bodyPr wrap="square">
            <a:spAutoFit/>
          </a:bodyPr>
          <a:lstStyle/>
          <a:p>
            <a:r>
              <a:rPr lang="en-GB" sz="4400" dirty="0">
                <a:solidFill>
                  <a:srgbClr val="002060"/>
                </a:solidFill>
                <a:latin typeface="Calibri" panose="020F0502020204030204" pitchFamily="34" charset="0"/>
              </a:rPr>
              <a:t>How students come to </a:t>
            </a:r>
            <a:r>
              <a:rPr lang="en-GB" sz="4400" b="1" dirty="0">
                <a:solidFill>
                  <a:srgbClr val="FFC000"/>
                </a:solidFill>
                <a:latin typeface="Calibri" panose="020F0502020204030204" pitchFamily="34" charset="0"/>
              </a:rPr>
              <a:t>co-own</a:t>
            </a:r>
            <a:r>
              <a:rPr lang="en-GB" sz="4400" dirty="0">
                <a:solidFill>
                  <a:srgbClr val="002060"/>
                </a:solidFill>
                <a:latin typeface="Calibri" panose="020F0502020204030204" pitchFamily="34" charset="0"/>
              </a:rPr>
              <a:t> their programmes with lecturers and see themselves as </a:t>
            </a:r>
            <a:r>
              <a:rPr lang="en-GB" sz="4400" b="1" dirty="0">
                <a:solidFill>
                  <a:srgbClr val="FFC000"/>
                </a:solidFill>
                <a:latin typeface="Calibri" panose="020F0502020204030204" pitchFamily="34" charset="0"/>
              </a:rPr>
              <a:t>active contributors </a:t>
            </a:r>
            <a:r>
              <a:rPr lang="en-GB" sz="4400" dirty="0">
                <a:solidFill>
                  <a:srgbClr val="002060"/>
                </a:solidFill>
                <a:latin typeface="Calibri" panose="020F0502020204030204" pitchFamily="34" charset="0"/>
              </a:rPr>
              <a:t>to the assessment feedback process rather than seeing assessment as something that is done to them</a:t>
            </a:r>
            <a:endParaRPr lang="en-GB" sz="4400" dirty="0">
              <a:solidFill>
                <a:srgbClr val="002060"/>
              </a:solidFill>
              <a:latin typeface="Calibri" panose="020F0502020204030204" pitchFamily="34" charset="0"/>
              <a:cs typeface="Arial" pitchFamily="34" charset="0"/>
            </a:endParaRPr>
          </a:p>
        </p:txBody>
      </p:sp>
      <p:sp>
        <p:nvSpPr>
          <p:cNvPr id="6" name="Title 1"/>
          <p:cNvSpPr txBox="1">
            <a:spLocks/>
          </p:cNvSpPr>
          <p:nvPr/>
        </p:nvSpPr>
        <p:spPr bwMode="auto">
          <a:xfrm>
            <a:off x="1415480" y="5758"/>
            <a:ext cx="9144000" cy="1525193"/>
          </a:xfrm>
          <a:prstGeom prst="rect">
            <a:avLst/>
          </a:prstGeom>
          <a:solidFill>
            <a:schemeClr val="tx2">
              <a:lumMod val="90000"/>
              <a:lumOff val="10000"/>
            </a:schemeClr>
          </a:solidFill>
          <a:ln>
            <a:noFill/>
          </a:ln>
          <a:extLs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Student Engagement</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1866612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25</a:t>
            </a:fld>
            <a:endParaRPr lang="en-US" sz="1400" dirty="0">
              <a:latin typeface="Georgia" charset="0"/>
            </a:endParaRPr>
          </a:p>
        </p:txBody>
      </p:sp>
      <p:sp>
        <p:nvSpPr>
          <p:cNvPr id="50178" name="Text Box 1026"/>
          <p:cNvSpPr txBox="1">
            <a:spLocks noChangeArrowheads="1"/>
          </p:cNvSpPr>
          <p:nvPr/>
        </p:nvSpPr>
        <p:spPr bwMode="auto">
          <a:xfrm>
            <a:off x="1631504" y="1602744"/>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542925" indent="-542925">
              <a:buFont typeface="Arial" panose="020B0604020202020204" pitchFamily="34" charset="0"/>
              <a:buChar char="•"/>
            </a:pPr>
            <a:endParaRPr lang="en-GB" sz="2400" dirty="0">
              <a:latin typeface="Calibri" panose="020F0502020204030204" pitchFamily="34" charset="0"/>
            </a:endParaRPr>
          </a:p>
        </p:txBody>
      </p:sp>
      <p:sp>
        <p:nvSpPr>
          <p:cNvPr id="50180" name="Rectangle 1028"/>
          <p:cNvSpPr>
            <a:spLocks noGrp="1" noChangeArrowheads="1"/>
          </p:cNvSpPr>
          <p:nvPr>
            <p:ph type="body" idx="1"/>
          </p:nvPr>
        </p:nvSpPr>
        <p:spPr>
          <a:xfrm>
            <a:off x="1524000" y="1561091"/>
            <a:ext cx="9252520" cy="5296909"/>
          </a:xfrm>
        </p:spPr>
        <p:txBody>
          <a:bodyPr/>
          <a:lstStyle/>
          <a:p>
            <a:pPr>
              <a:buNone/>
            </a:pPr>
            <a:r>
              <a:rPr lang="en-GB" sz="2000" dirty="0">
                <a:solidFill>
                  <a:srgbClr val="000000"/>
                </a:solidFill>
                <a:latin typeface="Arial" pitchFamily="34" charset="0"/>
                <a:cs typeface="Arial" pitchFamily="34" charset="0"/>
              </a:rPr>
              <a:t>	</a:t>
            </a:r>
          </a:p>
          <a:p>
            <a:r>
              <a:rPr lang="en-GB" sz="2000" b="1" dirty="0">
                <a:solidFill>
                  <a:srgbClr val="000000"/>
                </a:solidFill>
                <a:latin typeface="Arial" pitchFamily="34" charset="0"/>
                <a:cs typeface="Arial" pitchFamily="34" charset="0"/>
              </a:rPr>
              <a:t> How does the design of assessment consider the whole package that students experience – programme level journey they go on? </a:t>
            </a:r>
          </a:p>
          <a:p>
            <a:r>
              <a:rPr lang="en-GB" sz="2000" b="1" dirty="0">
                <a:solidFill>
                  <a:srgbClr val="000000"/>
                </a:solidFill>
                <a:latin typeface="Arial" pitchFamily="34" charset="0"/>
                <a:cs typeface="Arial" pitchFamily="34" charset="0"/>
              </a:rPr>
              <a:t> </a:t>
            </a:r>
          </a:p>
          <a:p>
            <a:endParaRPr lang="en-GB" sz="2000" b="1" dirty="0">
              <a:solidFill>
                <a:srgbClr val="000000"/>
              </a:solidFill>
              <a:latin typeface="Arial" pitchFamily="34" charset="0"/>
              <a:cs typeface="Arial" pitchFamily="34" charset="0"/>
            </a:endParaRPr>
          </a:p>
          <a:p>
            <a:r>
              <a:rPr lang="en-GB" sz="2000" b="1" dirty="0">
                <a:solidFill>
                  <a:srgbClr val="000000"/>
                </a:solidFill>
                <a:latin typeface="Arial" pitchFamily="34" charset="0"/>
                <a:cs typeface="Arial" pitchFamily="34" charset="0"/>
              </a:rPr>
              <a:t> How are we working with colleagues across modules; disciplines; professional services to support the development of the module / programme</a:t>
            </a:r>
          </a:p>
          <a:p>
            <a:endParaRPr lang="en-GB" sz="2000" b="1" dirty="0">
              <a:solidFill>
                <a:srgbClr val="000000"/>
              </a:solidFill>
              <a:latin typeface="Arial" pitchFamily="34" charset="0"/>
              <a:cs typeface="Arial" pitchFamily="34" charset="0"/>
            </a:endParaRPr>
          </a:p>
          <a:p>
            <a:endParaRPr lang="en-GB" sz="2000" b="1" dirty="0">
              <a:solidFill>
                <a:srgbClr val="000000"/>
              </a:solidFill>
              <a:latin typeface="Arial" pitchFamily="34" charset="0"/>
              <a:cs typeface="Arial" pitchFamily="34" charset="0"/>
            </a:endParaRPr>
          </a:p>
          <a:p>
            <a:r>
              <a:rPr lang="en-GB" sz="2000" b="1" dirty="0">
                <a:solidFill>
                  <a:srgbClr val="000000"/>
                </a:solidFill>
                <a:latin typeface="Arial" pitchFamily="34" charset="0"/>
                <a:cs typeface="Arial" pitchFamily="34" charset="0"/>
              </a:rPr>
              <a:t>How does the approach link to beyond the university? </a:t>
            </a:r>
          </a:p>
          <a:p>
            <a:endParaRPr lang="en-GB" sz="2000" b="1" dirty="0">
              <a:solidFill>
                <a:srgbClr val="000000"/>
              </a:solidFill>
              <a:latin typeface="Arial" pitchFamily="34" charset="0"/>
              <a:cs typeface="Arial" pitchFamily="34" charset="0"/>
            </a:endParaRPr>
          </a:p>
          <a:p>
            <a:endParaRPr lang="en-GB" sz="2000" b="1" dirty="0">
              <a:solidFill>
                <a:srgbClr val="000000"/>
              </a:solidFill>
              <a:latin typeface="Arial" pitchFamily="34" charset="0"/>
              <a:cs typeface="Arial" pitchFamily="34" charset="0"/>
            </a:endParaRPr>
          </a:p>
          <a:p>
            <a:endParaRPr lang="en-GB" sz="2000" b="1" dirty="0">
              <a:solidFill>
                <a:srgbClr val="000000"/>
              </a:solidFill>
              <a:latin typeface="Arial" pitchFamily="34" charset="0"/>
              <a:cs typeface="Arial" pitchFamily="34" charset="0"/>
            </a:endParaRPr>
          </a:p>
          <a:p>
            <a:pPr marL="0" indent="0">
              <a:buNone/>
            </a:pPr>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p:txBody>
      </p:sp>
      <p:sp>
        <p:nvSpPr>
          <p:cNvPr id="6" name="Title 1"/>
          <p:cNvSpPr txBox="1">
            <a:spLocks/>
          </p:cNvSpPr>
          <p:nvPr/>
        </p:nvSpPr>
        <p:spPr bwMode="auto">
          <a:xfrm>
            <a:off x="1399195" y="41655"/>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a:spcAft>
                <a:spcPts val="0"/>
              </a:spcAft>
            </a:pPr>
            <a:r>
              <a:rPr lang="en-GB" sz="9600" kern="0" dirty="0">
                <a:solidFill>
                  <a:srgbClr val="FFC000"/>
                </a:solidFill>
                <a:latin typeface="Arial" pitchFamily="34" charset="0"/>
                <a:cs typeface="Arial" pitchFamily="34" charset="0"/>
              </a:rPr>
              <a:t> </a:t>
            </a:r>
            <a:r>
              <a:rPr lang="en-GB" sz="9600" b="1" dirty="0">
                <a:solidFill>
                  <a:srgbClr val="FFCC00"/>
                </a:solidFill>
                <a:latin typeface="Calibri" panose="020F0502020204030204" pitchFamily="34" charset="0"/>
              </a:rPr>
              <a:t>Holistic</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1526063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26</a:t>
            </a:fld>
            <a:endParaRPr lang="en-US" sz="1400" dirty="0">
              <a:latin typeface="Georgia" charset="0"/>
            </a:endParaRPr>
          </a:p>
        </p:txBody>
      </p:sp>
      <p:sp>
        <p:nvSpPr>
          <p:cNvPr id="50178" name="Text Box 1026"/>
          <p:cNvSpPr txBox="1">
            <a:spLocks noChangeArrowheads="1"/>
          </p:cNvSpPr>
          <p:nvPr/>
        </p:nvSpPr>
        <p:spPr bwMode="auto">
          <a:xfrm>
            <a:off x="1631504" y="1602744"/>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542925" indent="-542925">
              <a:buFont typeface="Arial" panose="020B0604020202020204" pitchFamily="34" charset="0"/>
              <a:buChar char="•"/>
            </a:pPr>
            <a:endParaRPr lang="en-GB" sz="2400" dirty="0">
              <a:latin typeface="Calibri" panose="020F0502020204030204" pitchFamily="34" charset="0"/>
            </a:endParaRPr>
          </a:p>
        </p:txBody>
      </p:sp>
      <p:sp>
        <p:nvSpPr>
          <p:cNvPr id="50180" name="Rectangle 1028"/>
          <p:cNvSpPr>
            <a:spLocks noGrp="1" noChangeArrowheads="1"/>
          </p:cNvSpPr>
          <p:nvPr>
            <p:ph type="body" idx="1"/>
          </p:nvPr>
        </p:nvSpPr>
        <p:spPr>
          <a:xfrm>
            <a:off x="1524000" y="1561091"/>
            <a:ext cx="9252520" cy="5296909"/>
          </a:xfrm>
        </p:spPr>
        <p:txBody>
          <a:bodyPr/>
          <a:lstStyle/>
          <a:p>
            <a:pPr>
              <a:buNone/>
            </a:pPr>
            <a:r>
              <a:rPr lang="en-GB" dirty="0">
                <a:solidFill>
                  <a:srgbClr val="000000"/>
                </a:solidFill>
                <a:latin typeface="Arial" pitchFamily="34" charset="0"/>
                <a:cs typeface="Arial" pitchFamily="34" charset="0"/>
              </a:rPr>
              <a:t>	</a:t>
            </a:r>
            <a:r>
              <a:rPr lang="en-GB" sz="3200" dirty="0">
                <a:solidFill>
                  <a:srgbClr val="000000"/>
                </a:solidFill>
                <a:latin typeface="Arial" pitchFamily="34" charset="0"/>
                <a:cs typeface="Arial" pitchFamily="34" charset="0"/>
              </a:rPr>
              <a:t>“paying attention to such elements as prior learning and prior conceptions, experiential knowledge, program-wide learning goals, and the long view of expert practice. There are also many ways to create assignments (and reflections to go with assignments) that </a:t>
            </a:r>
            <a:r>
              <a:rPr lang="en-GB" sz="3200" b="1" dirty="0">
                <a:solidFill>
                  <a:srgbClr val="000000"/>
                </a:solidFill>
                <a:latin typeface="Arial" pitchFamily="34" charset="0"/>
                <a:cs typeface="Arial" pitchFamily="34" charset="0"/>
              </a:rPr>
              <a:t>gesture beyond the course itself—</a:t>
            </a:r>
            <a:r>
              <a:rPr lang="en-GB" sz="3200" dirty="0">
                <a:solidFill>
                  <a:srgbClr val="000000"/>
                </a:solidFill>
                <a:latin typeface="Arial" pitchFamily="34" charset="0"/>
                <a:cs typeface="Arial" pitchFamily="34" charset="0"/>
              </a:rPr>
              <a:t>to life experience, to other courses, or to larger communities of practice...” (Bass, 2012, pp. 26, 27)</a:t>
            </a:r>
            <a:endParaRPr lang="en-GB" dirty="0">
              <a:solidFill>
                <a:srgbClr val="000000"/>
              </a:solidFill>
              <a:latin typeface="Arial" pitchFamily="34" charset="0"/>
              <a:cs typeface="Arial" pitchFamily="34" charset="0"/>
            </a:endParaRPr>
          </a:p>
          <a:p>
            <a:pPr algn="ctr">
              <a:buNone/>
            </a:pPr>
            <a:r>
              <a:rPr lang="en-GB" i="1" dirty="0">
                <a:solidFill>
                  <a:srgbClr val="000000"/>
                </a:solidFill>
                <a:latin typeface="Arial" pitchFamily="34" charset="0"/>
                <a:cs typeface="Arial" pitchFamily="34" charset="0"/>
              </a:rPr>
              <a:t>Bass, R. (2012).  EDUCAUSE Review,</a:t>
            </a:r>
            <a:r>
              <a:rPr lang="en-GB" dirty="0">
                <a:solidFill>
                  <a:srgbClr val="000000"/>
                </a:solidFill>
                <a:latin typeface="Arial" pitchFamily="34" charset="0"/>
                <a:cs typeface="Arial" pitchFamily="34" charset="0"/>
              </a:rPr>
              <a:t> 47(2), 23-33</a:t>
            </a:r>
            <a:r>
              <a:rPr lang="en-GB" sz="2000" dirty="0">
                <a:latin typeface="Arial" pitchFamily="34" charset="0"/>
                <a:cs typeface="Arial" pitchFamily="34" charset="0"/>
              </a:rPr>
              <a:t>.</a:t>
            </a:r>
          </a:p>
          <a:p>
            <a:endParaRPr lang="en-GB" sz="2000" b="1" dirty="0">
              <a:solidFill>
                <a:srgbClr val="000000"/>
              </a:solidFill>
              <a:latin typeface="Arial" pitchFamily="34" charset="0"/>
              <a:cs typeface="Arial" pitchFamily="34" charset="0"/>
            </a:endParaRPr>
          </a:p>
          <a:p>
            <a:endParaRPr lang="en-GB" sz="2000" b="1" dirty="0">
              <a:solidFill>
                <a:srgbClr val="000000"/>
              </a:solidFill>
              <a:latin typeface="Arial" pitchFamily="34" charset="0"/>
              <a:cs typeface="Arial" pitchFamily="34" charset="0"/>
            </a:endParaRPr>
          </a:p>
          <a:p>
            <a:endParaRPr lang="en-GB" sz="2000" b="1" dirty="0">
              <a:solidFill>
                <a:srgbClr val="000000"/>
              </a:solidFill>
              <a:latin typeface="Arial" pitchFamily="34" charset="0"/>
              <a:cs typeface="Arial" pitchFamily="34" charset="0"/>
            </a:endParaRPr>
          </a:p>
          <a:p>
            <a:pPr marL="0" indent="0">
              <a:buNone/>
            </a:pPr>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p:txBody>
      </p:sp>
      <p:sp>
        <p:nvSpPr>
          <p:cNvPr id="6" name="Title 1"/>
          <p:cNvSpPr txBox="1">
            <a:spLocks/>
          </p:cNvSpPr>
          <p:nvPr/>
        </p:nvSpPr>
        <p:spPr bwMode="auto">
          <a:xfrm>
            <a:off x="1399195" y="41655"/>
            <a:ext cx="9144000" cy="1525193"/>
          </a:xfrm>
          <a:prstGeom prst="rect">
            <a:avLst/>
          </a:prstGeom>
          <a:solidFill>
            <a:schemeClr val="tx2">
              <a:lumMod val="90000"/>
              <a:lumOff val="10000"/>
            </a:schemeClr>
          </a:solidFill>
          <a:ln>
            <a:noFill/>
          </a:ln>
          <a:extLs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a:spcAft>
                <a:spcPts val="0"/>
              </a:spcAft>
            </a:pPr>
            <a:r>
              <a:rPr lang="en-GB" sz="9600" kern="0" dirty="0">
                <a:solidFill>
                  <a:srgbClr val="FFC000"/>
                </a:solidFill>
                <a:latin typeface="Arial" pitchFamily="34" charset="0"/>
                <a:cs typeface="Arial" pitchFamily="34" charset="0"/>
              </a:rPr>
              <a:t> </a:t>
            </a:r>
            <a:r>
              <a:rPr lang="en-GB" sz="7200" b="1" dirty="0">
                <a:solidFill>
                  <a:srgbClr val="FFCC00"/>
                </a:solidFill>
                <a:latin typeface="Calibri" panose="020F0502020204030204" pitchFamily="34" charset="0"/>
              </a:rPr>
              <a:t>Post Course Design</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1475009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27</a:t>
            </a:fld>
            <a:endParaRPr lang="en-US" sz="1400" dirty="0">
              <a:latin typeface="Georgia" charset="0"/>
            </a:endParaRPr>
          </a:p>
        </p:txBody>
      </p:sp>
      <p:sp>
        <p:nvSpPr>
          <p:cNvPr id="50178" name="Text Box 1026"/>
          <p:cNvSpPr txBox="1">
            <a:spLocks noChangeArrowheads="1"/>
          </p:cNvSpPr>
          <p:nvPr/>
        </p:nvSpPr>
        <p:spPr bwMode="auto">
          <a:xfrm>
            <a:off x="1631504" y="1602744"/>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0" indent="0"/>
            <a:r>
              <a:rPr lang="en-GB" sz="2400" dirty="0">
                <a:latin typeface="Calibri" panose="020F0502020204030204" pitchFamily="34" charset="0"/>
              </a:rPr>
              <a:t>consideration of individual and contextual variables</a:t>
            </a:r>
          </a:p>
          <a:p>
            <a:pPr marL="0" indent="0"/>
            <a:endParaRPr lang="en-GB" sz="2400" b="1" dirty="0">
              <a:latin typeface="Calibri" panose="020F0502020204030204" pitchFamily="34" charset="0"/>
            </a:endParaRPr>
          </a:p>
          <a:p>
            <a:pPr marL="608013" indent="-342900">
              <a:buFont typeface="Arial" panose="020B0604020202020204" pitchFamily="34" charset="0"/>
              <a:buChar char="•"/>
            </a:pPr>
            <a:r>
              <a:rPr lang="en-GB" sz="2400" b="1" dirty="0">
                <a:latin typeface="Calibri" panose="020F0502020204030204" pitchFamily="34" charset="0"/>
              </a:rPr>
              <a:t>What are the requirements of the discipline are they clear to the student? </a:t>
            </a:r>
          </a:p>
          <a:p>
            <a:pPr marL="608013" indent="-342900">
              <a:buFont typeface="Arial" panose="020B0604020202020204" pitchFamily="34" charset="0"/>
              <a:buChar char="•"/>
            </a:pPr>
            <a:endParaRPr lang="en-GB" sz="2400" b="1" dirty="0">
              <a:latin typeface="Calibri" panose="020F0502020204030204" pitchFamily="34" charset="0"/>
            </a:endParaRPr>
          </a:p>
          <a:p>
            <a:pPr marL="608013" indent="-342900">
              <a:buFont typeface="Arial" panose="020B0604020202020204" pitchFamily="34" charset="0"/>
              <a:buChar char="•"/>
            </a:pPr>
            <a:r>
              <a:rPr lang="en-GB" sz="2400" b="1" dirty="0">
                <a:latin typeface="Calibri" panose="020F0502020204030204" pitchFamily="34" charset="0"/>
              </a:rPr>
              <a:t>What do the students bring within them into the programme – how can we make best use of the knowledge, skills, and attributes they have already?</a:t>
            </a:r>
          </a:p>
          <a:p>
            <a:pPr marL="608013" indent="-342900">
              <a:buFont typeface="Arial" panose="020B0604020202020204" pitchFamily="34" charset="0"/>
              <a:buChar char="•"/>
            </a:pPr>
            <a:endParaRPr lang="en-GB" sz="2400" b="1" dirty="0">
              <a:latin typeface="Calibri" panose="020F0502020204030204" pitchFamily="34" charset="0"/>
            </a:endParaRPr>
          </a:p>
          <a:p>
            <a:pPr marL="608013" indent="-342900">
              <a:buFont typeface="Arial" panose="020B0604020202020204" pitchFamily="34" charset="0"/>
              <a:buChar char="•"/>
            </a:pPr>
            <a:r>
              <a:rPr lang="en-GB" sz="2400" b="1" dirty="0">
                <a:latin typeface="Calibri" panose="020F0502020204030204" pitchFamily="34" charset="0"/>
              </a:rPr>
              <a:t>Are we clear about the elephants in the room and how are we addressing these in our teaching? </a:t>
            </a:r>
          </a:p>
          <a:p>
            <a:pPr marL="608013" indent="-342900">
              <a:buFont typeface="Arial" panose="020B0604020202020204" pitchFamily="34" charset="0"/>
              <a:buChar char="•"/>
            </a:pPr>
            <a:endParaRPr lang="en-GB" sz="2400" b="1" dirty="0">
              <a:latin typeface="Calibri" panose="020F0502020204030204" pitchFamily="34" charset="0"/>
            </a:endParaRPr>
          </a:p>
          <a:p>
            <a:pPr marL="608013" indent="-342900">
              <a:buFont typeface="Arial" panose="020B0604020202020204" pitchFamily="34" charset="0"/>
              <a:buChar char="•"/>
            </a:pPr>
            <a:r>
              <a:rPr lang="en-GB" sz="2400" b="1" dirty="0">
                <a:latin typeface="Calibri" panose="020F0502020204030204" pitchFamily="34" charset="0"/>
              </a:rPr>
              <a:t>How are we building a community that they feel part of?</a:t>
            </a:r>
          </a:p>
        </p:txBody>
      </p:sp>
      <p:sp>
        <p:nvSpPr>
          <p:cNvPr id="50180" name="Rectangle 1028"/>
          <p:cNvSpPr>
            <a:spLocks noGrp="1" noChangeArrowheads="1"/>
          </p:cNvSpPr>
          <p:nvPr>
            <p:ph type="body" idx="1"/>
          </p:nvPr>
        </p:nvSpPr>
        <p:spPr>
          <a:xfrm>
            <a:off x="1524000" y="1561091"/>
            <a:ext cx="9252520" cy="5296909"/>
          </a:xfrm>
        </p:spPr>
        <p:txBody>
          <a:bodyPr/>
          <a:lstStyle/>
          <a:p>
            <a:r>
              <a:rPr lang="en-GB" sz="2000" dirty="0">
                <a:solidFill>
                  <a:srgbClr val="000000"/>
                </a:solidFill>
                <a:latin typeface="Arial" pitchFamily="34" charset="0"/>
                <a:cs typeface="Arial" pitchFamily="34" charset="0"/>
              </a:rPr>
              <a:t>	</a:t>
            </a:r>
          </a:p>
          <a:p>
            <a:endParaRPr lang="en-GB" sz="2000" b="1" dirty="0">
              <a:solidFill>
                <a:srgbClr val="000000"/>
              </a:solidFill>
              <a:latin typeface="Arial" pitchFamily="34" charset="0"/>
              <a:cs typeface="Arial" pitchFamily="34" charset="0"/>
            </a:endParaRPr>
          </a:p>
          <a:p>
            <a:endParaRPr lang="en-GB" sz="2000" dirty="0">
              <a:solidFill>
                <a:srgbClr val="000000"/>
              </a:solidFill>
              <a:latin typeface="Arial" pitchFamily="34" charset="0"/>
              <a:cs typeface="Arial" pitchFamily="34" charset="0"/>
            </a:endParaRPr>
          </a:p>
        </p:txBody>
      </p:sp>
      <p:sp>
        <p:nvSpPr>
          <p:cNvPr id="6" name="Title 1"/>
          <p:cNvSpPr txBox="1">
            <a:spLocks/>
          </p:cNvSpPr>
          <p:nvPr/>
        </p:nvSpPr>
        <p:spPr bwMode="auto">
          <a:xfrm>
            <a:off x="1399195" y="41655"/>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a:t>
            </a:r>
            <a:r>
              <a:rPr lang="en-GB" sz="6000" b="1" dirty="0">
                <a:solidFill>
                  <a:srgbClr val="FFCC00"/>
                </a:solidFill>
                <a:latin typeface="Calibri" panose="020F0502020204030204" pitchFamily="34" charset="0"/>
              </a:rPr>
              <a:t>Sensitive to context</a:t>
            </a:r>
            <a:endParaRPr lang="en-GB" sz="6000" kern="0" dirty="0">
              <a:solidFill>
                <a:srgbClr val="FFCC00"/>
              </a:solidFill>
              <a:latin typeface="Arial" pitchFamily="34" charset="0"/>
              <a:cs typeface="Arial"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2499518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879976" y="2208058"/>
            <a:ext cx="0" cy="3614878"/>
          </a:xfrm>
          <a:prstGeom prst="line">
            <a:avLst/>
          </a:prstGeom>
          <a:solidFill>
            <a:schemeClr val="accent1"/>
          </a:solidFill>
          <a:ln w="38100" cap="flat" cmpd="sng" algn="ctr">
            <a:solidFill>
              <a:srgbClr val="FFCC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999656" y="3861048"/>
            <a:ext cx="5760640" cy="0"/>
          </a:xfrm>
          <a:prstGeom prst="line">
            <a:avLst/>
          </a:prstGeom>
          <a:solidFill>
            <a:schemeClr val="accent1"/>
          </a:solidFill>
          <a:ln w="38100" cap="flat" cmpd="sng" algn="ctr">
            <a:solidFill>
              <a:srgbClr val="FFCC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847528" y="332656"/>
            <a:ext cx="8568952" cy="1077218"/>
          </a:xfrm>
          <a:prstGeom prst="rect">
            <a:avLst/>
          </a:prstGeom>
          <a:solidFill>
            <a:schemeClr val="bg1"/>
          </a:solidFill>
        </p:spPr>
        <p:txBody>
          <a:bodyPr wrap="square" rtlCol="0">
            <a:spAutoFit/>
          </a:bodyPr>
          <a:lstStyle/>
          <a:p>
            <a:r>
              <a:rPr lang="en-GB" sz="3200" b="1" dirty="0">
                <a:latin typeface="Calibri" panose="020F0502020204030204" pitchFamily="34" charset="0"/>
              </a:rPr>
              <a:t>Facilitators and Barriers in your use of assessment and feedback</a:t>
            </a:r>
          </a:p>
        </p:txBody>
      </p:sp>
      <p:sp>
        <p:nvSpPr>
          <p:cNvPr id="13" name="TextBox 12"/>
          <p:cNvSpPr txBox="1"/>
          <p:nvPr/>
        </p:nvSpPr>
        <p:spPr>
          <a:xfrm>
            <a:off x="2587365" y="1462360"/>
            <a:ext cx="6768752" cy="400110"/>
          </a:xfrm>
          <a:prstGeom prst="rect">
            <a:avLst/>
          </a:prstGeom>
          <a:noFill/>
        </p:spPr>
        <p:txBody>
          <a:bodyPr wrap="square" rtlCol="0">
            <a:spAutoFit/>
          </a:bodyPr>
          <a:lstStyle/>
          <a:p>
            <a:r>
              <a:rPr lang="en-GB" sz="2000" dirty="0" smtClean="0">
                <a:solidFill>
                  <a:schemeClr val="bg1"/>
                </a:solidFill>
              </a:rPr>
              <a:t>	</a:t>
            </a:r>
            <a:r>
              <a:rPr lang="en-GB" sz="2000" dirty="0" err="1" smtClean="0">
                <a:solidFill>
                  <a:schemeClr val="bg1"/>
                </a:solidFill>
              </a:rPr>
              <a:t>assessment</a:t>
            </a:r>
            <a:r>
              <a:rPr lang="en-GB" sz="2000" dirty="0" err="1" smtClean="0"/>
              <a:t>contextual</a:t>
            </a:r>
            <a:r>
              <a:rPr lang="en-GB" sz="2000" dirty="0" smtClean="0"/>
              <a:t> space</a:t>
            </a:r>
            <a:endParaRPr lang="en-GB" sz="2000" dirty="0"/>
          </a:p>
        </p:txBody>
      </p:sp>
      <p:sp>
        <p:nvSpPr>
          <p:cNvPr id="15" name="TextBox 14"/>
          <p:cNvSpPr txBox="1"/>
          <p:nvPr/>
        </p:nvSpPr>
        <p:spPr>
          <a:xfrm>
            <a:off x="2747628" y="5822936"/>
            <a:ext cx="6768752" cy="707886"/>
          </a:xfrm>
          <a:prstGeom prst="rect">
            <a:avLst/>
          </a:prstGeom>
          <a:noFill/>
        </p:spPr>
        <p:txBody>
          <a:bodyPr wrap="square" rtlCol="0">
            <a:spAutoFit/>
          </a:bodyPr>
          <a:lstStyle/>
          <a:p>
            <a:r>
              <a:rPr lang="en-GB" sz="2000" dirty="0">
                <a:solidFill>
                  <a:schemeClr val="bg1"/>
                </a:solidFill>
              </a:rPr>
              <a:t>Things you bring to the teaching environment – personal characteristics – </a:t>
            </a:r>
            <a:r>
              <a:rPr lang="en-GB" sz="2000" dirty="0">
                <a:solidFill>
                  <a:srgbClr val="FFCC00"/>
                </a:solidFill>
              </a:rPr>
              <a:t>socio-emotional space</a:t>
            </a:r>
          </a:p>
        </p:txBody>
      </p:sp>
      <p:sp>
        <p:nvSpPr>
          <p:cNvPr id="14" name="TextBox 13"/>
          <p:cNvSpPr txBox="1"/>
          <p:nvPr/>
        </p:nvSpPr>
        <p:spPr>
          <a:xfrm>
            <a:off x="3287688" y="2420888"/>
            <a:ext cx="1512168" cy="369332"/>
          </a:xfrm>
          <a:prstGeom prst="rect">
            <a:avLst/>
          </a:prstGeom>
          <a:noFill/>
        </p:spPr>
        <p:txBody>
          <a:bodyPr wrap="square" rtlCol="0">
            <a:spAutoFit/>
          </a:bodyPr>
          <a:lstStyle/>
          <a:p>
            <a:r>
              <a:rPr lang="en-GB" dirty="0" err="1" smtClean="0"/>
              <a:t>postives</a:t>
            </a:r>
            <a:endParaRPr lang="en-GB" dirty="0"/>
          </a:p>
        </p:txBody>
      </p:sp>
      <p:sp>
        <p:nvSpPr>
          <p:cNvPr id="17" name="TextBox 16"/>
          <p:cNvSpPr txBox="1"/>
          <p:nvPr/>
        </p:nvSpPr>
        <p:spPr>
          <a:xfrm>
            <a:off x="3280065" y="4238759"/>
            <a:ext cx="1512168" cy="369332"/>
          </a:xfrm>
          <a:prstGeom prst="rect">
            <a:avLst/>
          </a:prstGeom>
          <a:noFill/>
        </p:spPr>
        <p:txBody>
          <a:bodyPr wrap="square" rtlCol="0">
            <a:spAutoFit/>
          </a:bodyPr>
          <a:lstStyle/>
          <a:p>
            <a:r>
              <a:rPr lang="en-GB" dirty="0">
                <a:solidFill>
                  <a:schemeClr val="bg1"/>
                </a:solidFill>
              </a:rPr>
              <a:t>Positives</a:t>
            </a:r>
            <a:endParaRPr lang="en-GB" dirty="0"/>
          </a:p>
        </p:txBody>
      </p:sp>
      <p:sp>
        <p:nvSpPr>
          <p:cNvPr id="20" name="TextBox 19"/>
          <p:cNvSpPr txBox="1"/>
          <p:nvPr/>
        </p:nvSpPr>
        <p:spPr>
          <a:xfrm>
            <a:off x="6232826" y="4169945"/>
            <a:ext cx="1512168" cy="369332"/>
          </a:xfrm>
          <a:prstGeom prst="rect">
            <a:avLst/>
          </a:prstGeom>
          <a:noFill/>
        </p:spPr>
        <p:txBody>
          <a:bodyPr wrap="square" rtlCol="0">
            <a:spAutoFit/>
          </a:bodyPr>
          <a:lstStyle/>
          <a:p>
            <a:r>
              <a:rPr lang="en-GB" dirty="0">
                <a:solidFill>
                  <a:schemeClr val="bg1"/>
                </a:solidFill>
              </a:rPr>
              <a:t>Negatives</a:t>
            </a:r>
            <a:endParaRPr lang="en-GB" dirty="0"/>
          </a:p>
        </p:txBody>
      </p:sp>
      <p:sp>
        <p:nvSpPr>
          <p:cNvPr id="21" name="TextBox 20"/>
          <p:cNvSpPr txBox="1"/>
          <p:nvPr/>
        </p:nvSpPr>
        <p:spPr>
          <a:xfrm>
            <a:off x="6248812" y="2401102"/>
            <a:ext cx="1512168" cy="369332"/>
          </a:xfrm>
          <a:prstGeom prst="rect">
            <a:avLst/>
          </a:prstGeom>
          <a:noFill/>
        </p:spPr>
        <p:txBody>
          <a:bodyPr wrap="square" rtlCol="0">
            <a:spAutoFit/>
          </a:bodyPr>
          <a:lstStyle/>
          <a:p>
            <a:r>
              <a:rPr lang="en-GB" dirty="0">
                <a:solidFill>
                  <a:schemeClr val="bg1"/>
                </a:solidFill>
              </a:rPr>
              <a:t>Negatives</a:t>
            </a:r>
            <a:r>
              <a:rPr lang="en-GB" dirty="0"/>
              <a:t>s</a:t>
            </a:r>
          </a:p>
        </p:txBody>
      </p:sp>
      <p:sp>
        <p:nvSpPr>
          <p:cNvPr id="12" name="TextBox 11"/>
          <p:cNvSpPr txBox="1"/>
          <p:nvPr/>
        </p:nvSpPr>
        <p:spPr>
          <a:xfrm>
            <a:off x="3268911" y="4582331"/>
            <a:ext cx="1512168" cy="369332"/>
          </a:xfrm>
          <a:prstGeom prst="rect">
            <a:avLst/>
          </a:prstGeom>
          <a:noFill/>
        </p:spPr>
        <p:txBody>
          <a:bodyPr wrap="square" rtlCol="0">
            <a:spAutoFit/>
          </a:bodyPr>
          <a:lstStyle/>
          <a:p>
            <a:r>
              <a:rPr lang="en-GB" dirty="0" err="1" smtClean="0"/>
              <a:t>postives</a:t>
            </a:r>
            <a:endParaRPr lang="en-GB" dirty="0"/>
          </a:p>
        </p:txBody>
      </p:sp>
    </p:spTree>
    <p:extLst>
      <p:ext uri="{BB962C8B-B14F-4D97-AF65-F5344CB8AC3E}">
        <p14:creationId xmlns:p14="http://schemas.microsoft.com/office/powerpoint/2010/main" val="1181032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29</a:t>
            </a:fld>
            <a:endParaRPr lang="en-US" sz="1400" dirty="0">
              <a:latin typeface="Georgia" charset="0"/>
            </a:endParaRPr>
          </a:p>
        </p:txBody>
      </p:sp>
      <p:sp>
        <p:nvSpPr>
          <p:cNvPr id="50178" name="Text Box 1026"/>
          <p:cNvSpPr txBox="1">
            <a:spLocks noChangeArrowheads="1"/>
          </p:cNvSpPr>
          <p:nvPr/>
        </p:nvSpPr>
        <p:spPr bwMode="auto">
          <a:xfrm>
            <a:off x="1631504" y="1602744"/>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542925" indent="-542925">
              <a:buFont typeface="Arial" panose="020B0604020202020204" pitchFamily="34" charset="0"/>
              <a:buChar char="•"/>
            </a:pPr>
            <a:r>
              <a:rPr lang="en-GB" sz="2400" b="1" dirty="0">
                <a:latin typeface="Calibri" panose="020F0502020204030204" pitchFamily="34" charset="0"/>
              </a:rPr>
              <a:t>Agentic </a:t>
            </a:r>
            <a:r>
              <a:rPr lang="en-GB" sz="2400" dirty="0">
                <a:latin typeface="Calibri" panose="020F0502020204030204" pitchFamily="34" charset="0"/>
              </a:rPr>
              <a:t>for staff and students critical in promoting autonomy</a:t>
            </a:r>
          </a:p>
          <a:p>
            <a:pPr marL="542925" indent="-542925">
              <a:buFont typeface="Arial" panose="020B0604020202020204" pitchFamily="34" charset="0"/>
              <a:buChar char="•"/>
            </a:pPr>
            <a:endParaRPr lang="en-GB" sz="2400" dirty="0">
              <a:latin typeface="Calibri" panose="020F0502020204030204" pitchFamily="34" charset="0"/>
            </a:endParaRPr>
          </a:p>
          <a:p>
            <a:pPr marL="542925" indent="-542925">
              <a:buFont typeface="Arial" panose="020B0604020202020204" pitchFamily="34" charset="0"/>
              <a:buChar char="•"/>
            </a:pPr>
            <a:r>
              <a:rPr lang="en-GB" sz="2400" dirty="0">
                <a:latin typeface="Calibri" panose="020F0502020204030204" pitchFamily="34" charset="0"/>
              </a:rPr>
              <a:t>How are we using the student entitlement agenda to build student responsibility/agency/ autonomy? </a:t>
            </a:r>
          </a:p>
          <a:p>
            <a:pPr marL="542925" indent="-542925">
              <a:buFont typeface="Arial" panose="020B0604020202020204" pitchFamily="34" charset="0"/>
              <a:buChar char="•"/>
            </a:pPr>
            <a:endParaRPr lang="en-GB" sz="2400" dirty="0">
              <a:latin typeface="Calibri" panose="020F0502020204030204" pitchFamily="34" charset="0"/>
            </a:endParaRPr>
          </a:p>
          <a:p>
            <a:pPr marL="542925" indent="-542925">
              <a:buFont typeface="Arial" panose="020B0604020202020204" pitchFamily="34" charset="0"/>
              <a:buChar char="•"/>
            </a:pPr>
            <a:r>
              <a:rPr lang="en-GB" sz="2400" dirty="0">
                <a:latin typeface="Calibri" panose="020F0502020204030204" pitchFamily="34" charset="0"/>
              </a:rPr>
              <a:t>What can and what should students be leading on? </a:t>
            </a:r>
          </a:p>
          <a:p>
            <a:pPr marL="542925" indent="-542925">
              <a:buFont typeface="Arial" panose="020B0604020202020204" pitchFamily="34" charset="0"/>
              <a:buChar char="•"/>
            </a:pPr>
            <a:endParaRPr lang="en-GB" sz="2400" dirty="0">
              <a:latin typeface="Calibri" panose="020F0502020204030204" pitchFamily="34" charset="0"/>
            </a:endParaRPr>
          </a:p>
          <a:p>
            <a:pPr marL="542925" indent="-542925">
              <a:buFont typeface="Arial" panose="020B0604020202020204" pitchFamily="34" charset="0"/>
              <a:buChar char="•"/>
            </a:pPr>
            <a:r>
              <a:rPr lang="en-GB" sz="2400" dirty="0">
                <a:latin typeface="Calibri" panose="020F0502020204030204" pitchFamily="34" charset="0"/>
              </a:rPr>
              <a:t>What the black and white and grey areas? These need to be clarified – what is open to negotiation and what is not? </a:t>
            </a:r>
          </a:p>
          <a:p>
            <a:pPr marL="542925" indent="-542925">
              <a:buFont typeface="Arial" panose="020B0604020202020204" pitchFamily="34" charset="0"/>
              <a:buChar char="•"/>
            </a:pPr>
            <a:endParaRPr lang="en-GB" sz="2400" dirty="0">
              <a:latin typeface="Calibri" panose="020F0502020204030204" pitchFamily="34" charset="0"/>
            </a:endParaRPr>
          </a:p>
          <a:p>
            <a:pPr marL="542925" indent="-542925">
              <a:buFont typeface="Arial" panose="020B0604020202020204" pitchFamily="34" charset="0"/>
              <a:buChar char="•"/>
            </a:pPr>
            <a:r>
              <a:rPr lang="en-GB" sz="2400" dirty="0">
                <a:latin typeface="Calibri" panose="020F0502020204030204" pitchFamily="34" charset="0"/>
              </a:rPr>
              <a:t>How is assessment designed so students can pitch their ideas and take responsibility for their choices? </a:t>
            </a:r>
          </a:p>
          <a:p>
            <a:pPr marL="542925" indent="-542925">
              <a:buFont typeface="Arial" panose="020B0604020202020204" pitchFamily="34" charset="0"/>
              <a:buChar char="•"/>
            </a:pPr>
            <a:endParaRPr lang="en-GB" sz="2400" dirty="0">
              <a:latin typeface="Calibri" panose="020F0502020204030204" pitchFamily="34" charset="0"/>
            </a:endParaRPr>
          </a:p>
          <a:p>
            <a:pPr marL="542925" indent="-542925">
              <a:buFont typeface="Arial" panose="020B0604020202020204" pitchFamily="34" charset="0"/>
              <a:buChar char="•"/>
            </a:pPr>
            <a:endParaRPr lang="en-GB" sz="2400" dirty="0">
              <a:latin typeface="Calibri" panose="020F0502020204030204" pitchFamily="34" charset="0"/>
            </a:endParaRPr>
          </a:p>
        </p:txBody>
      </p:sp>
      <p:sp>
        <p:nvSpPr>
          <p:cNvPr id="50180" name="Rectangle 1028"/>
          <p:cNvSpPr>
            <a:spLocks noGrp="1" noChangeArrowheads="1"/>
          </p:cNvSpPr>
          <p:nvPr>
            <p:ph type="body" idx="1"/>
          </p:nvPr>
        </p:nvSpPr>
        <p:spPr>
          <a:xfrm>
            <a:off x="1524000" y="1561091"/>
            <a:ext cx="9252520" cy="5296909"/>
          </a:xfrm>
        </p:spPr>
        <p:txBody>
          <a:bodyPr/>
          <a:lstStyle/>
          <a:p>
            <a:pPr>
              <a:buNone/>
            </a:pPr>
            <a:r>
              <a:rPr lang="en-GB" sz="2000" dirty="0">
                <a:solidFill>
                  <a:srgbClr val="000000"/>
                </a:solidFill>
                <a:latin typeface="Arial" pitchFamily="34" charset="0"/>
                <a:cs typeface="Arial" pitchFamily="34" charset="0"/>
              </a:rPr>
              <a:t>	</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p:txBody>
      </p:sp>
      <p:sp>
        <p:nvSpPr>
          <p:cNvPr id="6" name="Title 1"/>
          <p:cNvSpPr txBox="1">
            <a:spLocks/>
          </p:cNvSpPr>
          <p:nvPr/>
        </p:nvSpPr>
        <p:spPr bwMode="auto">
          <a:xfrm>
            <a:off x="1399195" y="41655"/>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a:t>
            </a:r>
            <a:r>
              <a:rPr lang="en-GB" sz="9600" b="1" dirty="0">
                <a:solidFill>
                  <a:srgbClr val="FFCC00"/>
                </a:solidFill>
                <a:latin typeface="Calibri" panose="020F0502020204030204" pitchFamily="34" charset="0"/>
              </a:rPr>
              <a:t>Agentic</a:t>
            </a:r>
            <a:endParaRPr lang="en-GB" sz="9600" kern="0" dirty="0">
              <a:solidFill>
                <a:srgbClr val="FFCC00"/>
              </a:solidFill>
              <a:latin typeface="Arial" pitchFamily="34" charset="0"/>
              <a:cs typeface="Arial"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3060680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571303"/>
          </a:xfrm>
          <a:prstGeom prst="rect">
            <a:avLst/>
          </a:prstGeom>
          <a:solidFill>
            <a:srgbClr val="660033"/>
          </a:solidFill>
        </p:spPr>
        <p:txBody>
          <a:bodyPr wrap="square" rtlCol="0">
            <a:spAutoFit/>
          </a:bodyPr>
          <a:lstStyle/>
          <a:p>
            <a:endParaRPr lang="en-GB" dirty="0"/>
          </a:p>
          <a:p>
            <a:endParaRPr lang="en-GB" sz="3600" dirty="0" smtClean="0"/>
          </a:p>
          <a:p>
            <a:r>
              <a:rPr lang="en-GB" sz="3600" dirty="0" smtClean="0">
                <a:solidFill>
                  <a:schemeClr val="bg1"/>
                </a:solidFill>
              </a:rPr>
              <a:t>       Fundamentals </a:t>
            </a:r>
          </a:p>
          <a:p>
            <a:r>
              <a:rPr lang="en-GB" sz="3600" dirty="0">
                <a:solidFill>
                  <a:schemeClr val="bg1"/>
                </a:solidFill>
              </a:rPr>
              <a:t>	</a:t>
            </a:r>
            <a:r>
              <a:rPr lang="en-GB" sz="8000" dirty="0" smtClean="0">
                <a:solidFill>
                  <a:schemeClr val="bg1"/>
                </a:solidFill>
              </a:rPr>
              <a:t>Equity</a:t>
            </a:r>
          </a:p>
          <a:p>
            <a:r>
              <a:rPr lang="en-GB" sz="8000" dirty="0">
                <a:solidFill>
                  <a:schemeClr val="bg1"/>
                </a:solidFill>
              </a:rPr>
              <a:t>	</a:t>
            </a:r>
            <a:r>
              <a:rPr lang="en-GB" sz="8000" dirty="0" smtClean="0">
                <a:solidFill>
                  <a:schemeClr val="bg1"/>
                </a:solidFill>
              </a:rPr>
              <a:t>Agency </a:t>
            </a:r>
            <a:endParaRPr lang="en-GB" sz="8000" dirty="0">
              <a:solidFill>
                <a:schemeClr val="bg1"/>
              </a:solidFill>
            </a:endParaRPr>
          </a:p>
          <a:p>
            <a:r>
              <a:rPr lang="en-GB" sz="8000" dirty="0">
                <a:solidFill>
                  <a:schemeClr val="bg1"/>
                </a:solidFill>
              </a:rPr>
              <a:t>	</a:t>
            </a:r>
            <a:r>
              <a:rPr lang="en-GB" sz="8000" dirty="0" smtClean="0">
                <a:solidFill>
                  <a:schemeClr val="bg1"/>
                </a:solidFill>
              </a:rPr>
              <a:t>Transparency</a:t>
            </a:r>
          </a:p>
          <a:p>
            <a:endParaRPr lang="en-GB" sz="2800" dirty="0" smtClean="0">
              <a:solidFill>
                <a:schemeClr val="bg1"/>
              </a:solidFill>
            </a:endParaRPr>
          </a:p>
          <a:p>
            <a:r>
              <a:rPr lang="en-GB" sz="2800" dirty="0" smtClean="0">
                <a:solidFill>
                  <a:schemeClr val="bg1"/>
                </a:solidFill>
              </a:rPr>
              <a:t>	https</a:t>
            </a:r>
            <a:r>
              <a:rPr lang="en-GB" sz="2800" dirty="0">
                <a:solidFill>
                  <a:schemeClr val="bg1"/>
                </a:solidFill>
              </a:rPr>
              <a:t>://www.frontiersin.org/articles/10.3389/feduc.2018.00069/full</a:t>
            </a:r>
          </a:p>
          <a:p>
            <a:r>
              <a:rPr lang="en-GB" sz="2800" b="1" dirty="0">
                <a:solidFill>
                  <a:srgbClr val="FFC000"/>
                </a:solidFill>
              </a:rPr>
              <a:t> </a:t>
            </a:r>
            <a:r>
              <a:rPr lang="en-GB" sz="2800" b="1" dirty="0" smtClean="0">
                <a:solidFill>
                  <a:srgbClr val="FFC000"/>
                </a:solidFill>
              </a:rPr>
              <a:t>      </a:t>
            </a:r>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899371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1464" y="1566848"/>
            <a:ext cx="9396536" cy="5291153"/>
          </a:xfrm>
          <a:solidFill>
            <a:schemeClr val="bg1"/>
          </a:solidFill>
        </p:spPr>
        <p:txBody>
          <a:bodyPr>
            <a:normAutofit/>
          </a:bodyPr>
          <a:lstStyle/>
          <a:p>
            <a:pPr marL="265113" algn="just"/>
            <a:r>
              <a:rPr lang="en-GB" sz="4400" b="1" dirty="0">
                <a:solidFill>
                  <a:srgbClr val="FFB300"/>
                </a:solidFill>
                <a:latin typeface="Calibri" panose="020F0502020204030204" pitchFamily="34" charset="0"/>
              </a:rPr>
              <a:t>Cognitive </a:t>
            </a:r>
            <a:r>
              <a:rPr lang="en-GB" sz="4400" dirty="0">
                <a:solidFill>
                  <a:srgbClr val="002060"/>
                </a:solidFill>
                <a:latin typeface="Calibri" panose="020F0502020204030204" pitchFamily="34" charset="0"/>
              </a:rPr>
              <a:t> 		 how you process info</a:t>
            </a:r>
          </a:p>
          <a:p>
            <a:pPr marL="265113" algn="just"/>
            <a:endParaRPr lang="en-GB" sz="4400" dirty="0">
              <a:solidFill>
                <a:srgbClr val="002060"/>
              </a:solidFill>
              <a:latin typeface="Calibri" panose="020F0502020204030204" pitchFamily="34" charset="0"/>
            </a:endParaRPr>
          </a:p>
          <a:p>
            <a:pPr marL="265113" algn="just"/>
            <a:r>
              <a:rPr lang="en-GB" sz="4400" b="1" dirty="0">
                <a:solidFill>
                  <a:srgbClr val="FFB300"/>
                </a:solidFill>
                <a:latin typeface="Calibri" panose="020F0502020204030204" pitchFamily="34" charset="0"/>
              </a:rPr>
              <a:t>Metacognitive</a:t>
            </a:r>
            <a:r>
              <a:rPr lang="en-GB" sz="4400" dirty="0">
                <a:solidFill>
                  <a:srgbClr val="002060"/>
                </a:solidFill>
                <a:latin typeface="Calibri" panose="020F0502020204030204" pitchFamily="34" charset="0"/>
              </a:rPr>
              <a:t> understanding how you 				 learn</a:t>
            </a:r>
          </a:p>
          <a:p>
            <a:pPr marL="265113" algn="just"/>
            <a:endParaRPr lang="en-GB" sz="4400" dirty="0">
              <a:solidFill>
                <a:srgbClr val="002060"/>
              </a:solidFill>
              <a:latin typeface="Calibri" panose="020F0502020204030204" pitchFamily="34" charset="0"/>
            </a:endParaRPr>
          </a:p>
          <a:p>
            <a:pPr marL="265113" algn="just"/>
            <a:r>
              <a:rPr lang="en-GB" sz="4400" b="1" dirty="0">
                <a:solidFill>
                  <a:srgbClr val="FFB300"/>
                </a:solidFill>
                <a:latin typeface="Calibri" panose="020F0502020204030204" pitchFamily="34" charset="0"/>
              </a:rPr>
              <a:t>Affective </a:t>
            </a:r>
            <a:r>
              <a:rPr lang="en-GB" sz="4400" dirty="0">
                <a:solidFill>
                  <a:srgbClr val="002060"/>
                </a:solidFill>
                <a:latin typeface="Calibri" panose="020F0502020204030204" pitchFamily="34" charset="0"/>
              </a:rPr>
              <a:t> 		 how you manage your					 emotions</a:t>
            </a:r>
          </a:p>
          <a:p>
            <a:pPr algn="ctr"/>
            <a:endParaRPr lang="en-GB" sz="1800" dirty="0">
              <a:solidFill>
                <a:srgbClr val="000000"/>
              </a:solidFill>
              <a:latin typeface="Calibri" panose="020F0502020204030204" pitchFamily="34" charset="0"/>
            </a:endParaRPr>
          </a:p>
        </p:txBody>
      </p:sp>
      <p:sp>
        <p:nvSpPr>
          <p:cNvPr id="7" name="Title 1"/>
          <p:cNvSpPr txBox="1">
            <a:spLocks/>
          </p:cNvSpPr>
          <p:nvPr/>
        </p:nvSpPr>
        <p:spPr bwMode="auto">
          <a:xfrm>
            <a:off x="1399195" y="41655"/>
            <a:ext cx="9144000" cy="1525193"/>
          </a:xfrm>
          <a:prstGeom prst="rect">
            <a:avLst/>
          </a:prstGeom>
          <a:solidFill>
            <a:schemeClr val="tx2">
              <a:lumMod val="90000"/>
              <a:lumOff val="10000"/>
            </a:schemeClr>
          </a:solidFill>
          <a:ln>
            <a:noFill/>
          </a:ln>
          <a:extLs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Self-regulation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2963358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31</a:t>
            </a:fld>
            <a:endParaRPr lang="en-US" sz="1400" dirty="0">
              <a:latin typeface="Georgia" charset="0"/>
            </a:endParaRPr>
          </a:p>
        </p:txBody>
      </p:sp>
      <p:sp>
        <p:nvSpPr>
          <p:cNvPr id="50178" name="Text Box 1026"/>
          <p:cNvSpPr txBox="1">
            <a:spLocks noChangeArrowheads="1"/>
          </p:cNvSpPr>
          <p:nvPr/>
        </p:nvSpPr>
        <p:spPr bwMode="auto">
          <a:xfrm>
            <a:off x="1631504" y="1602744"/>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542925" indent="-542925">
              <a:buFont typeface="Arial" panose="020B0604020202020204" pitchFamily="34" charset="0"/>
              <a:buChar char="•"/>
            </a:pPr>
            <a:r>
              <a:rPr lang="en-GB" sz="2400" b="1" dirty="0">
                <a:latin typeface="Calibri" panose="020F0502020204030204" pitchFamily="34" charset="0"/>
              </a:rPr>
              <a:t>How is your design of assessment enabling students to take responsibility for their own learning? </a:t>
            </a:r>
          </a:p>
          <a:p>
            <a:pPr marL="542925" indent="-542925">
              <a:buFont typeface="Arial" panose="020B0604020202020204" pitchFamily="34" charset="0"/>
              <a:buChar char="•"/>
            </a:pPr>
            <a:endParaRPr lang="en-GB" sz="2400" b="1" dirty="0">
              <a:latin typeface="Calibri" panose="020F0502020204030204" pitchFamily="34" charset="0"/>
            </a:endParaRPr>
          </a:p>
          <a:p>
            <a:pPr marL="542925" indent="-542925">
              <a:buFont typeface="Arial" panose="020B0604020202020204" pitchFamily="34" charset="0"/>
              <a:buChar char="•"/>
            </a:pPr>
            <a:r>
              <a:rPr lang="en-GB" sz="2400" b="1" dirty="0">
                <a:latin typeface="Calibri" panose="020F0502020204030204" pitchFamily="34" charset="0"/>
              </a:rPr>
              <a:t>How are you supporting students to self-evaluate their own performances? </a:t>
            </a:r>
          </a:p>
          <a:p>
            <a:pPr marL="542925" indent="-542925">
              <a:buFont typeface="Arial" panose="020B0604020202020204" pitchFamily="34" charset="0"/>
              <a:buChar char="•"/>
            </a:pPr>
            <a:endParaRPr lang="en-GB" sz="2400" b="1" dirty="0">
              <a:latin typeface="Calibri" panose="020F0502020204030204" pitchFamily="34" charset="0"/>
            </a:endParaRPr>
          </a:p>
          <a:p>
            <a:pPr marL="542925" indent="-542925">
              <a:buFont typeface="Arial" panose="020B0604020202020204" pitchFamily="34" charset="0"/>
              <a:buChar char="•"/>
            </a:pPr>
            <a:r>
              <a:rPr lang="en-GB" sz="2400" b="1" dirty="0">
                <a:latin typeface="Calibri" panose="020F0502020204030204" pitchFamily="34" charset="0"/>
              </a:rPr>
              <a:t>How are you supporting students to manage the emotional dimension of learning? </a:t>
            </a:r>
          </a:p>
          <a:p>
            <a:pPr marL="542925" indent="-542925">
              <a:buFont typeface="Arial" panose="020B0604020202020204" pitchFamily="34" charset="0"/>
              <a:buChar char="•"/>
            </a:pPr>
            <a:endParaRPr lang="en-GB" sz="2400" b="1" dirty="0">
              <a:latin typeface="Calibri" panose="020F0502020204030204" pitchFamily="34" charset="0"/>
            </a:endParaRPr>
          </a:p>
          <a:p>
            <a:pPr marL="542925" indent="-542925">
              <a:buFont typeface="Arial" panose="020B0604020202020204" pitchFamily="34" charset="0"/>
              <a:buChar char="•"/>
            </a:pPr>
            <a:r>
              <a:rPr lang="en-GB" sz="2400" b="1" dirty="0">
                <a:latin typeface="Calibri" panose="020F0502020204030204" pitchFamily="34" charset="0"/>
              </a:rPr>
              <a:t>How are you supporting students to know what to do when they don’t know?</a:t>
            </a:r>
          </a:p>
          <a:p>
            <a:pPr marL="542925" indent="-542925">
              <a:buFont typeface="Arial" panose="020B0604020202020204" pitchFamily="34" charset="0"/>
              <a:buChar char="•"/>
            </a:pPr>
            <a:endParaRPr lang="en-GB" sz="2400" b="1" dirty="0">
              <a:latin typeface="Calibri" panose="020F0502020204030204" pitchFamily="34" charset="0"/>
            </a:endParaRPr>
          </a:p>
          <a:p>
            <a:pPr marL="542925" indent="-542925">
              <a:buFont typeface="Arial" panose="020B0604020202020204" pitchFamily="34" charset="0"/>
              <a:buChar char="•"/>
            </a:pPr>
            <a:r>
              <a:rPr lang="en-GB" sz="2400" b="1" dirty="0">
                <a:latin typeface="Calibri" panose="020F0502020204030204" pitchFamily="34" charset="0"/>
              </a:rPr>
              <a:t>How are you supporting students to build their own networks of support? </a:t>
            </a:r>
          </a:p>
        </p:txBody>
      </p:sp>
      <p:sp>
        <p:nvSpPr>
          <p:cNvPr id="50180" name="Rectangle 1028"/>
          <p:cNvSpPr>
            <a:spLocks noGrp="1" noChangeArrowheads="1"/>
          </p:cNvSpPr>
          <p:nvPr>
            <p:ph type="body" idx="1"/>
          </p:nvPr>
        </p:nvSpPr>
        <p:spPr>
          <a:xfrm>
            <a:off x="1524000" y="1561091"/>
            <a:ext cx="9252520" cy="5296909"/>
          </a:xfrm>
        </p:spPr>
        <p:txBody>
          <a:bodyPr/>
          <a:lstStyle/>
          <a:p>
            <a:pPr>
              <a:buNone/>
            </a:pPr>
            <a:r>
              <a:rPr lang="en-GB" sz="2000" dirty="0">
                <a:solidFill>
                  <a:srgbClr val="000000"/>
                </a:solidFill>
                <a:latin typeface="Arial" pitchFamily="34" charset="0"/>
                <a:cs typeface="Arial" pitchFamily="34" charset="0"/>
              </a:rPr>
              <a:t>	</a:t>
            </a:r>
          </a:p>
        </p:txBody>
      </p:sp>
      <p:sp>
        <p:nvSpPr>
          <p:cNvPr id="6" name="Title 1"/>
          <p:cNvSpPr txBox="1">
            <a:spLocks/>
          </p:cNvSpPr>
          <p:nvPr/>
        </p:nvSpPr>
        <p:spPr bwMode="auto">
          <a:xfrm>
            <a:off x="1399195" y="41655"/>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a:t>
            </a:r>
            <a:r>
              <a:rPr lang="en-GB" sz="8800" b="1" dirty="0">
                <a:solidFill>
                  <a:srgbClr val="FFCC00"/>
                </a:solidFill>
                <a:latin typeface="Calibri" panose="020F0502020204030204" pitchFamily="34" charset="0"/>
              </a:rPr>
              <a:t>Self-regulatory</a:t>
            </a:r>
            <a:endParaRPr lang="en-GB" sz="8800" kern="0" dirty="0">
              <a:solidFill>
                <a:srgbClr val="FFCC00"/>
              </a:solidFill>
              <a:latin typeface="Arial" pitchFamily="34" charset="0"/>
              <a:cs typeface="Arial"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2062639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32</a:t>
            </a:fld>
            <a:endParaRPr lang="en-US" sz="1400" dirty="0">
              <a:latin typeface="Georgia" charset="0"/>
            </a:endParaRPr>
          </a:p>
        </p:txBody>
      </p:sp>
      <p:sp>
        <p:nvSpPr>
          <p:cNvPr id="50178" name="Text Box 1026"/>
          <p:cNvSpPr txBox="1">
            <a:spLocks noChangeArrowheads="1"/>
          </p:cNvSpPr>
          <p:nvPr/>
        </p:nvSpPr>
        <p:spPr bwMode="auto">
          <a:xfrm>
            <a:off x="1631504" y="1602744"/>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542925" indent="-542925">
              <a:buFont typeface="Arial" panose="020B0604020202020204" pitchFamily="34" charset="0"/>
              <a:buChar char="•"/>
            </a:pPr>
            <a:endParaRPr lang="en-GB" sz="2400" dirty="0">
              <a:latin typeface="Calibri" panose="020F0502020204030204" pitchFamily="34" charset="0"/>
            </a:endParaRPr>
          </a:p>
        </p:txBody>
      </p:sp>
      <p:sp>
        <p:nvSpPr>
          <p:cNvPr id="50180" name="Rectangle 1028"/>
          <p:cNvSpPr>
            <a:spLocks noGrp="1" noChangeArrowheads="1"/>
          </p:cNvSpPr>
          <p:nvPr>
            <p:ph type="body" idx="1"/>
          </p:nvPr>
        </p:nvSpPr>
        <p:spPr>
          <a:xfrm>
            <a:off x="1524000" y="1644397"/>
            <a:ext cx="9252520" cy="5213603"/>
          </a:xfrm>
        </p:spPr>
        <p:txBody>
          <a:bodyPr/>
          <a:lstStyle/>
          <a:p>
            <a:pPr marL="893763" indent="-350838"/>
            <a:r>
              <a:rPr lang="en-GB" b="1" dirty="0" smtClean="0">
                <a:solidFill>
                  <a:srgbClr val="000000"/>
                </a:solidFill>
                <a:latin typeface="Arial" pitchFamily="34" charset="0"/>
                <a:cs typeface="Arial" pitchFamily="34" charset="0"/>
              </a:rPr>
              <a:t>How are you ensuring that the assessment is relevant to current and future requirements within the discipline / profession? </a:t>
            </a:r>
            <a:endParaRPr lang="en-GB" b="1" dirty="0">
              <a:solidFill>
                <a:srgbClr val="000000"/>
              </a:solidFill>
              <a:latin typeface="Arial" pitchFamily="34" charset="0"/>
              <a:cs typeface="Arial" pitchFamily="34" charset="0"/>
            </a:endParaRPr>
          </a:p>
          <a:p>
            <a:pPr marL="893763" indent="-350838"/>
            <a:r>
              <a:rPr lang="en-GB" b="1" dirty="0" smtClean="0">
                <a:solidFill>
                  <a:srgbClr val="000000"/>
                </a:solidFill>
                <a:latin typeface="Arial" pitchFamily="34" charset="0"/>
                <a:cs typeface="Arial" pitchFamily="34" charset="0"/>
              </a:rPr>
              <a:t> How are you working with students to clarify what the requirements of the discipline are? What is a deep approach – what does it look like – is it spelt out and modelled? </a:t>
            </a:r>
            <a:endParaRPr lang="en-GB" b="1" dirty="0">
              <a:solidFill>
                <a:srgbClr val="000000"/>
              </a:solidFill>
              <a:latin typeface="Arial" pitchFamily="34" charset="0"/>
              <a:cs typeface="Arial" pitchFamily="34" charset="0"/>
            </a:endParaRPr>
          </a:p>
          <a:p>
            <a:pPr marL="893763" indent="-350838"/>
            <a:r>
              <a:rPr lang="en-GB" b="1" dirty="0" smtClean="0">
                <a:solidFill>
                  <a:srgbClr val="000000"/>
                </a:solidFill>
                <a:latin typeface="Arial" pitchFamily="34" charset="0"/>
                <a:cs typeface="Arial" pitchFamily="34" charset="0"/>
              </a:rPr>
              <a:t>Does assessment require students to engage deeply in their learning?</a:t>
            </a:r>
          </a:p>
          <a:p>
            <a:pPr marL="893763" indent="-350838"/>
            <a:r>
              <a:rPr lang="en-GB" b="1" dirty="0" smtClean="0">
                <a:solidFill>
                  <a:srgbClr val="000000"/>
                </a:solidFill>
                <a:latin typeface="Arial" pitchFamily="34" charset="0"/>
                <a:cs typeface="Arial" pitchFamily="34" charset="0"/>
              </a:rPr>
              <a:t>Does the design of teaching enable students to work deeply? </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p:txBody>
      </p:sp>
      <p:sp>
        <p:nvSpPr>
          <p:cNvPr id="6" name="Title 1"/>
          <p:cNvSpPr txBox="1">
            <a:spLocks/>
          </p:cNvSpPr>
          <p:nvPr/>
        </p:nvSpPr>
        <p:spPr bwMode="auto">
          <a:xfrm>
            <a:off x="1399195" y="41655"/>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marL="536575"/>
            <a:r>
              <a:rPr lang="en-GB" sz="3600" b="1" dirty="0">
                <a:solidFill>
                  <a:srgbClr val="FFCC00"/>
                </a:solidFill>
                <a:latin typeface="Calibri" panose="020F0502020204030204" pitchFamily="34" charset="0"/>
              </a:rPr>
              <a:t>Engagement in Meaningful Learning </a:t>
            </a:r>
            <a:r>
              <a:rPr lang="en-GB" sz="4000" b="1" dirty="0">
                <a:solidFill>
                  <a:srgbClr val="FFCC00"/>
                </a:solidFill>
                <a:latin typeface="Calibri" panose="020F0502020204030204" pitchFamily="34" charset="0"/>
              </a:rPr>
              <a:t>Experiences</a:t>
            </a:r>
            <a:endParaRPr lang="en-GB" sz="4000" kern="0" dirty="0">
              <a:solidFill>
                <a:srgbClr val="FFCC00"/>
              </a:solidFill>
              <a:latin typeface="Arial" pitchFamily="34" charset="0"/>
              <a:cs typeface="Arial"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1907771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33</a:t>
            </a:fld>
            <a:endParaRPr lang="en-US" sz="1400" dirty="0">
              <a:latin typeface="Georgia" charset="0"/>
            </a:endParaRPr>
          </a:p>
        </p:txBody>
      </p:sp>
      <p:sp>
        <p:nvSpPr>
          <p:cNvPr id="50178" name="Text Box 1026"/>
          <p:cNvSpPr txBox="1">
            <a:spLocks noChangeArrowheads="1"/>
          </p:cNvSpPr>
          <p:nvPr/>
        </p:nvSpPr>
        <p:spPr bwMode="auto">
          <a:xfrm>
            <a:off x="1631504" y="1602744"/>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542925" indent="-542925">
              <a:buFont typeface="Arial" panose="020B0604020202020204" pitchFamily="34" charset="0"/>
              <a:buChar char="•"/>
            </a:pPr>
            <a:r>
              <a:rPr lang="en-GB" sz="2400" dirty="0">
                <a:latin typeface="Calibri" panose="020F0502020204030204" pitchFamily="34" charset="0"/>
              </a:rPr>
              <a:t> What principles underpin what you do?</a:t>
            </a:r>
          </a:p>
          <a:p>
            <a:pPr marL="542925" indent="-542925">
              <a:buFont typeface="Arial" panose="020B0604020202020204" pitchFamily="34" charset="0"/>
              <a:buChar char="•"/>
            </a:pPr>
            <a:endParaRPr lang="en-GB" sz="2400" dirty="0">
              <a:latin typeface="Calibri" panose="020F0502020204030204" pitchFamily="34" charset="0"/>
            </a:endParaRPr>
          </a:p>
          <a:p>
            <a:pPr marL="542925" indent="-542925">
              <a:buFont typeface="Arial" panose="020B0604020202020204" pitchFamily="34" charset="0"/>
              <a:buChar char="•"/>
            </a:pPr>
            <a:r>
              <a:rPr lang="en-GB" sz="2400" dirty="0">
                <a:latin typeface="Calibri" panose="020F0502020204030204" pitchFamily="34" charset="0"/>
              </a:rPr>
              <a:t>Why are you designing assessment in the way you do? </a:t>
            </a:r>
          </a:p>
          <a:p>
            <a:pPr marL="542925" indent="-542925">
              <a:buFont typeface="Arial" panose="020B0604020202020204" pitchFamily="34" charset="0"/>
              <a:buChar char="•"/>
            </a:pPr>
            <a:endParaRPr lang="en-GB" sz="2400" dirty="0">
              <a:latin typeface="Calibri" panose="020F0502020204030204" pitchFamily="34" charset="0"/>
            </a:endParaRPr>
          </a:p>
          <a:p>
            <a:pPr marL="542925" indent="-542925">
              <a:buFont typeface="Arial" panose="020B0604020202020204" pitchFamily="34" charset="0"/>
              <a:buChar char="•"/>
            </a:pPr>
            <a:r>
              <a:rPr lang="en-GB" sz="2400" dirty="0">
                <a:latin typeface="Calibri" panose="020F0502020204030204" pitchFamily="34" charset="0"/>
              </a:rPr>
              <a:t>How do you know it works? </a:t>
            </a:r>
          </a:p>
          <a:p>
            <a:pPr marL="542925" indent="-542925">
              <a:buFont typeface="Arial" panose="020B0604020202020204" pitchFamily="34" charset="0"/>
              <a:buChar char="•"/>
            </a:pPr>
            <a:endParaRPr lang="en-GB" sz="2400" dirty="0">
              <a:latin typeface="Calibri" panose="020F0502020204030204" pitchFamily="34" charset="0"/>
            </a:endParaRPr>
          </a:p>
          <a:p>
            <a:pPr marL="542925" indent="-542925">
              <a:buFont typeface="Arial" panose="020B0604020202020204" pitchFamily="34" charset="0"/>
              <a:buChar char="•"/>
            </a:pPr>
            <a:r>
              <a:rPr lang="en-GB" sz="2400" dirty="0">
                <a:latin typeface="Calibri" panose="020F0502020204030204" pitchFamily="34" charset="0"/>
              </a:rPr>
              <a:t>What evidence are you collecting? </a:t>
            </a:r>
          </a:p>
          <a:p>
            <a:pPr marL="542925" indent="-542925">
              <a:buFont typeface="Arial" panose="020B0604020202020204" pitchFamily="34" charset="0"/>
              <a:buChar char="•"/>
            </a:pPr>
            <a:endParaRPr lang="en-GB" sz="2400" dirty="0">
              <a:latin typeface="Calibri" panose="020F0502020204030204" pitchFamily="34" charset="0"/>
            </a:endParaRPr>
          </a:p>
          <a:p>
            <a:pPr marL="0" indent="0"/>
            <a:r>
              <a:rPr lang="en-GB" sz="4000" dirty="0">
                <a:latin typeface="Calibri" panose="020F0502020204030204" pitchFamily="34" charset="0"/>
              </a:rPr>
              <a:t>If we are asking students and colleagues to follow a particular approach we must have a good reason why!!!!</a:t>
            </a:r>
          </a:p>
        </p:txBody>
      </p:sp>
      <p:sp>
        <p:nvSpPr>
          <p:cNvPr id="50180" name="Rectangle 1028"/>
          <p:cNvSpPr>
            <a:spLocks noGrp="1" noChangeArrowheads="1"/>
          </p:cNvSpPr>
          <p:nvPr>
            <p:ph type="body" idx="1"/>
          </p:nvPr>
        </p:nvSpPr>
        <p:spPr>
          <a:xfrm>
            <a:off x="1524000" y="1561091"/>
            <a:ext cx="9252520" cy="5296909"/>
          </a:xfrm>
        </p:spPr>
        <p:txBody>
          <a:bodyPr/>
          <a:lstStyle/>
          <a:p>
            <a:pPr>
              <a:buNone/>
            </a:pPr>
            <a:endParaRPr lang="en-GB" sz="2000" dirty="0">
              <a:solidFill>
                <a:srgbClr val="000000"/>
              </a:solidFill>
              <a:latin typeface="Arial" pitchFamily="34" charset="0"/>
              <a:cs typeface="Arial" pitchFamily="34" charset="0"/>
            </a:endParaRPr>
          </a:p>
          <a:p>
            <a:pPr>
              <a:buNone/>
            </a:pPr>
            <a:endParaRPr lang="en-GB" sz="2000" dirty="0">
              <a:solidFill>
                <a:srgbClr val="000000"/>
              </a:solidFill>
              <a:latin typeface="Arial" pitchFamily="34" charset="0"/>
              <a:cs typeface="Arial" pitchFamily="34" charset="0"/>
            </a:endParaRPr>
          </a:p>
          <a:p>
            <a:pPr>
              <a:buNone/>
            </a:pPr>
            <a:endParaRPr lang="en-GB" sz="2000" dirty="0">
              <a:solidFill>
                <a:srgbClr val="000000"/>
              </a:solidFill>
              <a:latin typeface="Arial" pitchFamily="34" charset="0"/>
              <a:cs typeface="Arial" pitchFamily="34" charset="0"/>
            </a:endParaRPr>
          </a:p>
          <a:p>
            <a:pPr>
              <a:buNone/>
            </a:pPr>
            <a:endParaRPr lang="en-GB" sz="2000" dirty="0">
              <a:solidFill>
                <a:srgbClr val="000000"/>
              </a:solidFill>
              <a:latin typeface="Arial" pitchFamily="34" charset="0"/>
              <a:cs typeface="Arial" pitchFamily="34" charset="0"/>
            </a:endParaRPr>
          </a:p>
          <a:p>
            <a:pPr>
              <a:buNone/>
            </a:pPr>
            <a:endParaRPr lang="en-GB" sz="2000" dirty="0">
              <a:solidFill>
                <a:srgbClr val="000000"/>
              </a:solidFill>
              <a:latin typeface="Arial" pitchFamily="34" charset="0"/>
              <a:cs typeface="Arial" pitchFamily="34" charset="0"/>
            </a:endParaRPr>
          </a:p>
          <a:p>
            <a:pPr>
              <a:buNone/>
            </a:pPr>
            <a:endParaRPr lang="en-GB" sz="2000" dirty="0">
              <a:solidFill>
                <a:srgbClr val="000000"/>
              </a:solidFill>
              <a:latin typeface="Arial" pitchFamily="34" charset="0"/>
              <a:cs typeface="Arial" pitchFamily="34" charset="0"/>
            </a:endParaRPr>
          </a:p>
          <a:p>
            <a:pPr>
              <a:buNone/>
            </a:pPr>
            <a:endParaRPr lang="en-GB" sz="2000" dirty="0">
              <a:solidFill>
                <a:srgbClr val="000000"/>
              </a:solidFill>
              <a:latin typeface="Arial" pitchFamily="34" charset="0"/>
              <a:cs typeface="Arial" pitchFamily="34" charset="0"/>
            </a:endParaRPr>
          </a:p>
        </p:txBody>
      </p:sp>
      <p:sp>
        <p:nvSpPr>
          <p:cNvPr id="6" name="Title 1"/>
          <p:cNvSpPr txBox="1">
            <a:spLocks/>
          </p:cNvSpPr>
          <p:nvPr/>
        </p:nvSpPr>
        <p:spPr bwMode="auto">
          <a:xfrm>
            <a:off x="1399195" y="41655"/>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a:spcAft>
                <a:spcPts val="0"/>
              </a:spcAft>
            </a:pPr>
            <a:r>
              <a:rPr lang="en-GB" sz="6000" kern="0" dirty="0">
                <a:solidFill>
                  <a:srgbClr val="FFC000"/>
                </a:solidFill>
                <a:latin typeface="Arial" pitchFamily="34" charset="0"/>
                <a:cs typeface="Arial" pitchFamily="34" charset="0"/>
              </a:rPr>
              <a:t> </a:t>
            </a:r>
            <a:r>
              <a:rPr lang="en-GB" sz="6000" b="1" dirty="0">
                <a:solidFill>
                  <a:srgbClr val="FFCC00"/>
                </a:solidFill>
                <a:latin typeface="Calibri" panose="020F0502020204030204" pitchFamily="34" charset="0"/>
              </a:rPr>
              <a:t>Research-informed</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744695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34</a:t>
            </a:fld>
            <a:endParaRPr lang="en-US" sz="1400" dirty="0">
              <a:latin typeface="Georgia" charset="0"/>
            </a:endParaRPr>
          </a:p>
        </p:txBody>
      </p:sp>
      <p:sp>
        <p:nvSpPr>
          <p:cNvPr id="50178" name="Text Box 1026"/>
          <p:cNvSpPr txBox="1">
            <a:spLocks noChangeArrowheads="1"/>
          </p:cNvSpPr>
          <p:nvPr/>
        </p:nvSpPr>
        <p:spPr bwMode="auto">
          <a:xfrm>
            <a:off x="1777702" y="1630833"/>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542925" indent="-542925">
              <a:buFont typeface="Arial" panose="020B0604020202020204" pitchFamily="34" charset="0"/>
              <a:buChar char="•"/>
            </a:pPr>
            <a:endParaRPr lang="en-GB" sz="2400" dirty="0">
              <a:latin typeface="Calibri" panose="020F0502020204030204" pitchFamily="34" charset="0"/>
            </a:endParaRPr>
          </a:p>
        </p:txBody>
      </p:sp>
      <p:sp>
        <p:nvSpPr>
          <p:cNvPr id="50180" name="Rectangle 1028"/>
          <p:cNvSpPr>
            <a:spLocks noGrp="1" noChangeArrowheads="1"/>
          </p:cNvSpPr>
          <p:nvPr>
            <p:ph type="body" idx="1"/>
          </p:nvPr>
        </p:nvSpPr>
        <p:spPr>
          <a:xfrm>
            <a:off x="1524000" y="1561091"/>
            <a:ext cx="9252520" cy="5296909"/>
          </a:xfrm>
        </p:spPr>
        <p:txBody>
          <a:bodyPr/>
          <a:lstStyle/>
          <a:p>
            <a:pPr>
              <a:buNone/>
            </a:pPr>
            <a:r>
              <a:rPr lang="en-GB" sz="2000" dirty="0">
                <a:solidFill>
                  <a:srgbClr val="000000"/>
                </a:solidFill>
                <a:latin typeface="Arial" pitchFamily="34" charset="0"/>
                <a:cs typeface="Arial" pitchFamily="34" charset="0"/>
              </a:rPr>
              <a:t>	</a:t>
            </a:r>
          </a:p>
          <a:p>
            <a:pPr>
              <a:buNone/>
            </a:pPr>
            <a:r>
              <a:rPr lang="en-GB" sz="2000" dirty="0">
                <a:solidFill>
                  <a:srgbClr val="000000"/>
                </a:solidFill>
                <a:latin typeface="Arial" pitchFamily="34" charset="0"/>
                <a:cs typeface="Arial" pitchFamily="34" charset="0"/>
              </a:rPr>
              <a:t>	In designing assessment practices we need to understand that we need to consider all dimensions – assessment literacy, feedback and design if we are to really crack it!</a:t>
            </a:r>
          </a:p>
          <a:p>
            <a:pPr>
              <a:buNone/>
            </a:pPr>
            <a:r>
              <a:rPr lang="en-GB" sz="2000" dirty="0">
                <a:solidFill>
                  <a:srgbClr val="000000"/>
                </a:solidFill>
                <a:latin typeface="Arial" pitchFamily="34" charset="0"/>
                <a:cs typeface="Arial" pitchFamily="34" charset="0"/>
              </a:rPr>
              <a:t>	It is possible to look at individual dimensions and develop those in most need </a:t>
            </a:r>
          </a:p>
          <a:p>
            <a:pPr>
              <a:buNone/>
            </a:pPr>
            <a:r>
              <a:rPr lang="en-GB" sz="2000" dirty="0">
                <a:solidFill>
                  <a:srgbClr val="000000"/>
                </a:solidFill>
                <a:latin typeface="Arial" pitchFamily="34" charset="0"/>
                <a:cs typeface="Arial" pitchFamily="34" charset="0"/>
              </a:rPr>
              <a:t>	Need to understand the knock on effect of developing one aspect of practice on other areas.</a:t>
            </a:r>
          </a:p>
          <a:p>
            <a:pPr>
              <a:buNone/>
            </a:pPr>
            <a:r>
              <a:rPr lang="en-GB" sz="2000" dirty="0">
                <a:solidFill>
                  <a:srgbClr val="000000"/>
                </a:solidFill>
                <a:latin typeface="Arial" pitchFamily="34" charset="0"/>
                <a:cs typeface="Arial" pitchFamily="34" charset="0"/>
              </a:rPr>
              <a:t>	In moving towards a programme level approach – need to ensure small changes do not undermine longer term change</a:t>
            </a:r>
          </a:p>
          <a:p>
            <a:pPr>
              <a:buNone/>
            </a:pPr>
            <a:r>
              <a:rPr lang="en-GB" sz="2000" dirty="0">
                <a:solidFill>
                  <a:srgbClr val="000000"/>
                </a:solidFill>
                <a:latin typeface="Arial" pitchFamily="34" charset="0"/>
                <a:cs typeface="Arial" pitchFamily="34" charset="0"/>
              </a:rPr>
              <a:t>	</a:t>
            </a:r>
            <a:r>
              <a:rPr lang="en-GB" sz="2000" b="1" dirty="0">
                <a:solidFill>
                  <a:srgbClr val="000000"/>
                </a:solidFill>
                <a:latin typeface="Arial" pitchFamily="34" charset="0"/>
                <a:cs typeface="Arial" pitchFamily="34" charset="0"/>
              </a:rPr>
              <a:t>If the core of your cake is rotten – no amount of icing will cover it up and ignoring fundamental issues in assessment design may take additional efforts that could be placed elsewhere!</a:t>
            </a:r>
          </a:p>
        </p:txBody>
      </p:sp>
      <p:sp>
        <p:nvSpPr>
          <p:cNvPr id="6" name="Title 1"/>
          <p:cNvSpPr txBox="1">
            <a:spLocks/>
          </p:cNvSpPr>
          <p:nvPr/>
        </p:nvSpPr>
        <p:spPr bwMode="auto">
          <a:xfrm>
            <a:off x="1399195" y="41655"/>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a:spcAft>
                <a:spcPts val="0"/>
              </a:spcAft>
            </a:pPr>
            <a:r>
              <a:rPr lang="en-GB" sz="6000" kern="0" dirty="0">
                <a:solidFill>
                  <a:srgbClr val="FFC000"/>
                </a:solidFill>
                <a:latin typeface="Arial" pitchFamily="34" charset="0"/>
                <a:cs typeface="Arial" pitchFamily="34" charset="0"/>
              </a:rPr>
              <a:t> </a:t>
            </a:r>
            <a:r>
              <a:rPr lang="en-GB" sz="9600" b="1" dirty="0">
                <a:solidFill>
                  <a:srgbClr val="FFCC00"/>
                </a:solidFill>
                <a:latin typeface="Calibri" panose="020F0502020204030204" pitchFamily="34" charset="0"/>
              </a:rPr>
              <a:t>Integrative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372796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188" y="14822"/>
            <a:ext cx="9144000" cy="1525193"/>
          </a:xfrm>
          <a:solidFill>
            <a:schemeClr val="tx2">
              <a:lumMod val="50000"/>
              <a:lumOff val="50000"/>
            </a:schemeClr>
          </a:solidFill>
        </p:spPr>
        <p:txBody>
          <a:bodyPr>
            <a:noAutofit/>
          </a:bodyPr>
          <a:lstStyle/>
          <a:p>
            <a:pPr indent="450850"/>
            <a:r>
              <a:rPr lang="en-GB" sz="4800" b="1" dirty="0">
                <a:solidFill>
                  <a:srgbClr val="000000"/>
                </a:solidFill>
                <a:latin typeface="Arial" pitchFamily="34" charset="0"/>
                <a:cs typeface="Arial" pitchFamily="34" charset="0"/>
              </a:rPr>
              <a:t>An Assessment Focus</a:t>
            </a:r>
            <a:endParaRPr lang="en-GB" sz="4800" b="1" dirty="0">
              <a:solidFill>
                <a:srgbClr val="000000"/>
              </a:solidFill>
              <a:latin typeface="Calibri" panose="020F0502020204030204" pitchFamily="34" charset="0"/>
              <a:cs typeface="Arial" pitchFamily="34" charset="0"/>
            </a:endParaRPr>
          </a:p>
        </p:txBody>
      </p:sp>
      <p:sp>
        <p:nvSpPr>
          <p:cNvPr id="3" name="Subtitle 2"/>
          <p:cNvSpPr>
            <a:spLocks noGrp="1"/>
          </p:cNvSpPr>
          <p:nvPr>
            <p:ph type="subTitle" idx="1"/>
          </p:nvPr>
        </p:nvSpPr>
        <p:spPr>
          <a:xfrm>
            <a:off x="1397732" y="1540014"/>
            <a:ext cx="9265456" cy="5317986"/>
          </a:xfrm>
          <a:solidFill>
            <a:schemeClr val="bg1"/>
          </a:solidFill>
        </p:spPr>
        <p:txBody>
          <a:bodyPr>
            <a:normAutofit fontScale="77500" lnSpcReduction="20000"/>
          </a:bodyPr>
          <a:lstStyle/>
          <a:p>
            <a:pPr marL="1257300" indent="-992188" algn="l"/>
            <a:endParaRPr lang="en-GB" sz="1400" dirty="0">
              <a:solidFill>
                <a:schemeClr val="tx1">
                  <a:lumMod val="50000"/>
                </a:schemeClr>
              </a:solidFill>
              <a:latin typeface="Calibri" panose="020F0502020204030204" pitchFamily="34" charset="0"/>
              <a:cs typeface="Arial" pitchFamily="34" charset="0"/>
            </a:endParaRPr>
          </a:p>
          <a:p>
            <a:pPr marL="1257300" indent="-992188" algn="l"/>
            <a:r>
              <a:rPr lang="en-GB" sz="6000" dirty="0">
                <a:solidFill>
                  <a:schemeClr val="tx1">
                    <a:lumMod val="50000"/>
                  </a:schemeClr>
                </a:solidFill>
                <a:latin typeface="Calibri" panose="020F0502020204030204" pitchFamily="34" charset="0"/>
                <a:cs typeface="Arial" pitchFamily="34" charset="0"/>
              </a:rPr>
              <a:t>Are learning outcomes fit for purpose? </a:t>
            </a:r>
          </a:p>
          <a:p>
            <a:pPr marL="901700" indent="-636588" algn="l">
              <a:tabLst>
                <a:tab pos="8610600" algn="l"/>
              </a:tabLst>
            </a:pPr>
            <a:r>
              <a:rPr lang="en-GB" sz="6000" dirty="0">
                <a:solidFill>
                  <a:schemeClr val="tx1">
                    <a:lumMod val="50000"/>
                  </a:schemeClr>
                </a:solidFill>
                <a:latin typeface="Calibri" panose="020F0502020204030204" pitchFamily="34" charset="0"/>
                <a:cs typeface="Arial" pitchFamily="34" charset="0"/>
              </a:rPr>
              <a:t>	How are we </a:t>
            </a:r>
            <a:r>
              <a:rPr lang="en-GB" sz="6000" b="1" dirty="0">
                <a:solidFill>
                  <a:schemeClr val="tx1">
                    <a:lumMod val="50000"/>
                  </a:schemeClr>
                </a:solidFill>
                <a:latin typeface="Calibri" panose="020F0502020204030204" pitchFamily="34" charset="0"/>
                <a:cs typeface="Arial" pitchFamily="34" charset="0"/>
              </a:rPr>
              <a:t>progressively measuring the development of relevant knowledge, skills, and understanding, and competences </a:t>
            </a:r>
            <a:r>
              <a:rPr lang="en-GB" sz="6000" dirty="0">
                <a:solidFill>
                  <a:schemeClr val="tx1">
                    <a:lumMod val="50000"/>
                  </a:schemeClr>
                </a:solidFill>
                <a:latin typeface="Calibri" panose="020F0502020204030204" pitchFamily="34" charset="0"/>
                <a:cs typeface="Arial" pitchFamily="34" charset="0"/>
              </a:rPr>
              <a:t>as an integral part of assessment practice within programme design? </a:t>
            </a:r>
            <a:endParaRPr lang="en-GB" sz="1200" dirty="0">
              <a:solidFill>
                <a:schemeClr val="tx1">
                  <a:lumMod val="50000"/>
                </a:schemeClr>
              </a:solidFill>
              <a:latin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76320" y="-61795"/>
            <a:ext cx="1691680" cy="1586989"/>
          </a:xfrm>
          <a:prstGeom prst="rect">
            <a:avLst/>
          </a:prstGeom>
        </p:spPr>
      </p:pic>
      <p:sp>
        <p:nvSpPr>
          <p:cNvPr id="5" name="Title 1"/>
          <p:cNvSpPr txBox="1">
            <a:spLocks/>
          </p:cNvSpPr>
          <p:nvPr/>
        </p:nvSpPr>
        <p:spPr bwMode="auto">
          <a:xfrm>
            <a:off x="1399196" y="1"/>
            <a:ext cx="7577125" cy="1566847"/>
          </a:xfrm>
          <a:prstGeom prst="rect">
            <a:avLst/>
          </a:prstGeom>
          <a:solidFill>
            <a:schemeClr val="tx2">
              <a:lumMod val="90000"/>
              <a:lumOff val="10000"/>
            </a:schemeClr>
          </a:solidFill>
          <a:ln>
            <a:noFill/>
          </a:ln>
          <a:extLs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6000" kern="0" dirty="0">
                <a:solidFill>
                  <a:srgbClr val="FFC000"/>
                </a:solidFill>
                <a:latin typeface="Arial" pitchFamily="34" charset="0"/>
                <a:cs typeface="Arial" pitchFamily="34" charset="0"/>
              </a:rPr>
              <a:t> Alignment</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28720" y="90606"/>
            <a:ext cx="1691680" cy="1586989"/>
          </a:xfrm>
          <a:prstGeom prst="rect">
            <a:avLst/>
          </a:prstGeom>
        </p:spPr>
      </p:pic>
    </p:spTree>
    <p:extLst>
      <p:ext uri="{BB962C8B-B14F-4D97-AF65-F5344CB8AC3E}">
        <p14:creationId xmlns:p14="http://schemas.microsoft.com/office/powerpoint/2010/main" val="4176173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2"/>
          <p:cNvSpPr>
            <a:spLocks noChangeArrowheads="1"/>
          </p:cNvSpPr>
          <p:nvPr/>
        </p:nvSpPr>
        <p:spPr bwMode="auto">
          <a:xfrm>
            <a:off x="2362200" y="762000"/>
            <a:ext cx="7620000" cy="5979368"/>
          </a:xfrm>
          <a:prstGeom prst="ellipse">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6259" name="Oval 3"/>
          <p:cNvSpPr>
            <a:spLocks noChangeArrowheads="1"/>
          </p:cNvSpPr>
          <p:nvPr/>
        </p:nvSpPr>
        <p:spPr bwMode="auto">
          <a:xfrm>
            <a:off x="3429000" y="1872853"/>
            <a:ext cx="1371600" cy="10668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Arial" panose="020B0604020202020204" pitchFamily="34" charset="0"/>
              </a:rPr>
              <a:t>Student</a:t>
            </a:r>
            <a:endParaRPr lang="en-GB" altLang="en-US" b="1" dirty="0">
              <a:latin typeface="Arial" panose="020B0604020202020204" pitchFamily="34" charset="0"/>
            </a:endParaRPr>
          </a:p>
        </p:txBody>
      </p:sp>
      <p:sp>
        <p:nvSpPr>
          <p:cNvPr id="96260" name="Oval 4"/>
          <p:cNvSpPr>
            <a:spLocks noChangeArrowheads="1"/>
          </p:cNvSpPr>
          <p:nvPr/>
        </p:nvSpPr>
        <p:spPr bwMode="auto">
          <a:xfrm>
            <a:off x="7387226" y="1842712"/>
            <a:ext cx="1371600" cy="10668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Arial" panose="020B0604020202020204" pitchFamily="34" charset="0"/>
              </a:rPr>
              <a:t>Lecturer</a:t>
            </a:r>
            <a:endParaRPr lang="en-GB" altLang="en-US" b="1" dirty="0">
              <a:latin typeface="Arial" panose="020B0604020202020204" pitchFamily="34" charset="0"/>
            </a:endParaRPr>
          </a:p>
        </p:txBody>
      </p:sp>
      <p:sp>
        <p:nvSpPr>
          <p:cNvPr id="96261" name="Rectangle 5"/>
          <p:cNvSpPr>
            <a:spLocks noChangeArrowheads="1"/>
          </p:cNvSpPr>
          <p:nvPr/>
        </p:nvSpPr>
        <p:spPr bwMode="auto">
          <a:xfrm>
            <a:off x="3936513" y="3533797"/>
            <a:ext cx="4572000" cy="2795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1" dirty="0">
              <a:latin typeface="Arial" panose="020B0604020202020204" pitchFamily="34" charset="0"/>
            </a:endParaRPr>
          </a:p>
          <a:p>
            <a:pPr algn="ctr"/>
            <a:r>
              <a:rPr lang="en-US" altLang="en-US" b="1" dirty="0">
                <a:latin typeface="Arial" panose="020B0604020202020204" pitchFamily="34" charset="0"/>
              </a:rPr>
              <a:t>Physiological Factors</a:t>
            </a:r>
          </a:p>
          <a:p>
            <a:pPr algn="ctr"/>
            <a:r>
              <a:rPr lang="en-US" altLang="en-US" b="1" dirty="0">
                <a:latin typeface="Arial" panose="020B0604020202020204" pitchFamily="34" charset="0"/>
              </a:rPr>
              <a:t>Gender / Age</a:t>
            </a:r>
          </a:p>
          <a:p>
            <a:pPr algn="ctr"/>
            <a:r>
              <a:rPr lang="en-US" altLang="en-US" b="1" dirty="0">
                <a:latin typeface="Arial" panose="020B0604020202020204" pitchFamily="34" charset="0"/>
              </a:rPr>
              <a:t>Ethnicity</a:t>
            </a:r>
          </a:p>
          <a:p>
            <a:pPr algn="ctr"/>
            <a:r>
              <a:rPr lang="en-US" altLang="en-US" b="1" dirty="0">
                <a:latin typeface="Arial" panose="020B0604020202020204" pitchFamily="34" charset="0"/>
              </a:rPr>
              <a:t>Personality</a:t>
            </a:r>
          </a:p>
          <a:p>
            <a:pPr algn="ctr"/>
            <a:r>
              <a:rPr lang="en-US" altLang="en-US" b="1" dirty="0">
                <a:latin typeface="Arial" panose="020B0604020202020204" pitchFamily="34" charset="0"/>
              </a:rPr>
              <a:t>Intelligences</a:t>
            </a:r>
          </a:p>
          <a:p>
            <a:pPr algn="ctr"/>
            <a:r>
              <a:rPr lang="en-US" altLang="en-US" b="1" dirty="0">
                <a:latin typeface="Arial" panose="020B0604020202020204" pitchFamily="34" charset="0"/>
              </a:rPr>
              <a:t>Processing: cognitive styles /working memory</a:t>
            </a:r>
          </a:p>
          <a:p>
            <a:pPr algn="ctr"/>
            <a:r>
              <a:rPr lang="en-US" altLang="en-US" b="1" dirty="0">
                <a:latin typeface="Arial" panose="020B0604020202020204" pitchFamily="34" charset="0"/>
              </a:rPr>
              <a:t>Affective: self esteem / motivations</a:t>
            </a:r>
          </a:p>
          <a:p>
            <a:pPr algn="ctr"/>
            <a:r>
              <a:rPr lang="en-US" altLang="en-US" b="1" dirty="0">
                <a:latin typeface="Arial" panose="020B0604020202020204" pitchFamily="34" charset="0"/>
              </a:rPr>
              <a:t>Volition</a:t>
            </a:r>
          </a:p>
          <a:p>
            <a:pPr algn="ctr"/>
            <a:r>
              <a:rPr lang="en-US" altLang="en-US" b="1" dirty="0">
                <a:latin typeface="Arial" panose="020B0604020202020204" pitchFamily="34" charset="0"/>
              </a:rPr>
              <a:t>Learning Styles</a:t>
            </a:r>
          </a:p>
          <a:p>
            <a:pPr algn="ctr"/>
            <a:r>
              <a:rPr lang="en-US" altLang="en-US" b="1" dirty="0">
                <a:latin typeface="Arial" panose="020B0604020202020204" pitchFamily="34" charset="0"/>
              </a:rPr>
              <a:t>Prior Knowledge/Experiences</a:t>
            </a:r>
          </a:p>
          <a:p>
            <a:pPr algn="ctr"/>
            <a:r>
              <a:rPr lang="en-US" altLang="en-US" b="1" dirty="0">
                <a:latin typeface="Arial" panose="020B0604020202020204" pitchFamily="34" charset="0"/>
              </a:rPr>
              <a:t>Competence in context</a:t>
            </a:r>
          </a:p>
          <a:p>
            <a:pPr algn="ctr"/>
            <a:endParaRPr lang="en-GB" altLang="en-US" b="1" dirty="0">
              <a:latin typeface="Arial" panose="020B0604020202020204" pitchFamily="34" charset="0"/>
            </a:endParaRPr>
          </a:p>
        </p:txBody>
      </p:sp>
      <p:sp>
        <p:nvSpPr>
          <p:cNvPr id="96262" name="Line 6"/>
          <p:cNvSpPr>
            <a:spLocks noChangeShapeType="1"/>
          </p:cNvSpPr>
          <p:nvPr/>
        </p:nvSpPr>
        <p:spPr bwMode="auto">
          <a:xfrm>
            <a:off x="4876800" y="2514600"/>
            <a:ext cx="25146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6263" name="Oval 7"/>
          <p:cNvSpPr>
            <a:spLocks noChangeArrowheads="1"/>
          </p:cNvSpPr>
          <p:nvPr/>
        </p:nvSpPr>
        <p:spPr bwMode="auto">
          <a:xfrm>
            <a:off x="4279413" y="975916"/>
            <a:ext cx="3886200" cy="914400"/>
          </a:xfrm>
          <a:prstGeom prst="ellipse">
            <a:avLst/>
          </a:prstGeom>
          <a:solidFill>
            <a:srgbClr val="66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chemeClr val="bg1"/>
                </a:solidFill>
                <a:latin typeface="Arial" panose="020B0604020202020204" pitchFamily="34" charset="0"/>
              </a:rPr>
              <a:t>Agency / Choice?</a:t>
            </a:r>
            <a:endParaRPr lang="en-GB" altLang="en-US" b="1" dirty="0">
              <a:solidFill>
                <a:schemeClr val="bg1"/>
              </a:solidFill>
              <a:latin typeface="Arial" panose="020B0604020202020204" pitchFamily="34" charset="0"/>
            </a:endParaRPr>
          </a:p>
        </p:txBody>
      </p:sp>
      <p:sp>
        <p:nvSpPr>
          <p:cNvPr id="96264" name="Rectangle 8"/>
          <p:cNvSpPr>
            <a:spLocks noChangeArrowheads="1"/>
          </p:cNvSpPr>
          <p:nvPr/>
        </p:nvSpPr>
        <p:spPr bwMode="auto">
          <a:xfrm>
            <a:off x="2133600" y="228600"/>
            <a:ext cx="8077200" cy="4572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dirty="0">
                <a:solidFill>
                  <a:schemeClr val="bg1"/>
                </a:solidFill>
                <a:latin typeface="Arial" panose="020B0604020202020204" pitchFamily="34" charset="0"/>
              </a:rPr>
              <a:t>Learning and Teaching</a:t>
            </a:r>
            <a:endParaRPr lang="en-GB" altLang="en-US" sz="3200" b="1" dirty="0">
              <a:solidFill>
                <a:schemeClr val="bg1"/>
              </a:solidFill>
              <a:latin typeface="Arial" panose="020B0604020202020204" pitchFamily="34" charset="0"/>
            </a:endParaRPr>
          </a:p>
        </p:txBody>
      </p:sp>
      <p:sp>
        <p:nvSpPr>
          <p:cNvPr id="96265" name="Rectangle 9"/>
          <p:cNvSpPr>
            <a:spLocks noChangeArrowheads="1"/>
          </p:cNvSpPr>
          <p:nvPr/>
        </p:nvSpPr>
        <p:spPr bwMode="auto">
          <a:xfrm>
            <a:off x="3491253" y="2946201"/>
            <a:ext cx="5486400" cy="304800"/>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Arial" panose="020B0604020202020204" pitchFamily="34" charset="0"/>
              </a:rPr>
              <a:t>Learning and Teaching Styles</a:t>
            </a:r>
            <a:endParaRPr lang="en-GB" altLang="en-US" b="1" dirty="0">
              <a:latin typeface="Arial" panose="020B0604020202020204" pitchFamily="34" charset="0"/>
            </a:endParaRPr>
          </a:p>
        </p:txBody>
      </p:sp>
      <p:pic>
        <p:nvPicPr>
          <p:cNvPr id="11" name="Picture 1"/>
          <p:cNvPicPr>
            <a:picLocks noChangeAspect="1" noChangeArrowheads="1"/>
          </p:cNvPicPr>
          <p:nvPr/>
        </p:nvPicPr>
        <p:blipFill>
          <a:blip r:embed="rId2"/>
          <a:srcRect l="20950" t="18164" r="20708" b="8987"/>
          <a:stretch>
            <a:fillRect/>
          </a:stretch>
        </p:blipFill>
        <p:spPr bwMode="auto">
          <a:xfrm>
            <a:off x="1562100" y="19071"/>
            <a:ext cx="9144000" cy="7029450"/>
          </a:xfrm>
          <a:prstGeom prst="rect">
            <a:avLst/>
          </a:prstGeom>
          <a:noFill/>
          <a:ln w="9525">
            <a:noFill/>
            <a:miter lim="800000"/>
            <a:headEnd/>
            <a:tailEnd/>
          </a:ln>
        </p:spPr>
      </p:pic>
      <p:sp>
        <p:nvSpPr>
          <p:cNvPr id="12" name="Title 1"/>
          <p:cNvSpPr txBox="1">
            <a:spLocks/>
          </p:cNvSpPr>
          <p:nvPr/>
        </p:nvSpPr>
        <p:spPr bwMode="auto">
          <a:xfrm>
            <a:off x="4142373" y="19071"/>
            <a:ext cx="6525628" cy="10307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indent="450850"/>
            <a:r>
              <a:rPr lang="en-GB" sz="4800" kern="0" dirty="0">
                <a:solidFill>
                  <a:srgbClr val="FFC000"/>
                </a:solidFill>
                <a:latin typeface="Arial" pitchFamily="34" charset="0"/>
                <a:cs typeface="Arial" pitchFamily="34" charset="0"/>
              </a:rPr>
              <a:t>Feedback Landscape</a:t>
            </a:r>
          </a:p>
        </p:txBody>
      </p:sp>
    </p:spTree>
    <p:extLst>
      <p:ext uri="{BB962C8B-B14F-4D97-AF65-F5344CB8AC3E}">
        <p14:creationId xmlns:p14="http://schemas.microsoft.com/office/powerpoint/2010/main" val="389997068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2639616" y="764704"/>
          <a:ext cx="7308304" cy="4876800"/>
        </p:xfrm>
        <a:graphic>
          <a:graphicData uri="http://schemas.openxmlformats.org/drawingml/2006/table">
            <a:tbl>
              <a:tblPr firstRow="1" bandRow="1">
                <a:tableStyleId>{5C22544A-7EE6-4342-B048-85BDC9FD1C3A}</a:tableStyleId>
              </a:tblPr>
              <a:tblGrid>
                <a:gridCol w="3654152"/>
                <a:gridCol w="3654152"/>
              </a:tblGrid>
              <a:tr h="298832">
                <a:tc>
                  <a:txBody>
                    <a:bodyPr/>
                    <a:lstStyle/>
                    <a:p>
                      <a:endParaRPr lang="en-GB" dirty="0" smtClean="0">
                        <a:latin typeface="Calibri" panose="020F0502020204030204" pitchFamily="34" charset="0"/>
                      </a:endParaRPr>
                    </a:p>
                    <a:p>
                      <a:endParaRPr lang="en-GB" dirty="0" smtClean="0">
                        <a:latin typeface="Calibri" panose="020F0502020204030204" pitchFamily="34" charset="0"/>
                      </a:endParaRPr>
                    </a:p>
                    <a:p>
                      <a:pPr algn="ctr"/>
                      <a:r>
                        <a:rPr lang="en-GB" sz="3200" dirty="0" smtClean="0">
                          <a:solidFill>
                            <a:schemeClr val="tx1"/>
                          </a:solidFill>
                          <a:latin typeface="Calibri" panose="020F0502020204030204" pitchFamily="34" charset="0"/>
                        </a:rPr>
                        <a:t>High Efficiency</a:t>
                      </a:r>
                    </a:p>
                    <a:p>
                      <a:pPr algn="ctr"/>
                      <a:r>
                        <a:rPr lang="en-GB" sz="3200" dirty="0" smtClean="0">
                          <a:solidFill>
                            <a:schemeClr val="tx1"/>
                          </a:solidFill>
                          <a:latin typeface="Calibri" panose="020F0502020204030204" pitchFamily="34" charset="0"/>
                        </a:rPr>
                        <a:t>Low Quality</a:t>
                      </a:r>
                      <a:endParaRPr lang="en-GB" sz="3200" dirty="0">
                        <a:solidFill>
                          <a:schemeClr val="tx1"/>
                        </a:solidFill>
                        <a:latin typeface="Calibri" panose="020F0502020204030204" pitchFamily="34" charset="0"/>
                      </a:endParaRPr>
                    </a:p>
                  </a:txBody>
                  <a:tcPr>
                    <a:solidFill>
                      <a:srgbClr val="FFC000"/>
                    </a:solidFill>
                  </a:tcPr>
                </a:tc>
                <a:tc>
                  <a:txBody>
                    <a:bodyPr/>
                    <a:lstStyle/>
                    <a:p>
                      <a:endParaRPr lang="en-GB" dirty="0" smtClean="0">
                        <a:latin typeface="Calibri" panose="020F0502020204030204" pitchFamily="34" charset="0"/>
                      </a:endParaRPr>
                    </a:p>
                    <a:p>
                      <a:endParaRPr lang="en-GB" dirty="0" smtClean="0">
                        <a:latin typeface="Calibri" panose="020F0502020204030204" pitchFamily="34" charset="0"/>
                      </a:endParaRPr>
                    </a:p>
                    <a:p>
                      <a:pPr algn="ctr"/>
                      <a:r>
                        <a:rPr lang="en-GB" sz="3200" dirty="0" smtClean="0">
                          <a:solidFill>
                            <a:schemeClr val="bg1"/>
                          </a:solidFill>
                          <a:latin typeface="Calibri" panose="020F0502020204030204" pitchFamily="34" charset="0"/>
                        </a:rPr>
                        <a:t>High Efficiency</a:t>
                      </a:r>
                    </a:p>
                    <a:p>
                      <a:pPr algn="ctr"/>
                      <a:r>
                        <a:rPr lang="en-GB" sz="3200" dirty="0" smtClean="0">
                          <a:solidFill>
                            <a:schemeClr val="bg1"/>
                          </a:solidFill>
                          <a:latin typeface="Calibri" panose="020F0502020204030204" pitchFamily="34" charset="0"/>
                        </a:rPr>
                        <a:t>High</a:t>
                      </a:r>
                      <a:r>
                        <a:rPr lang="en-GB" sz="3200" baseline="0" dirty="0" smtClean="0">
                          <a:solidFill>
                            <a:schemeClr val="bg1"/>
                          </a:solidFill>
                          <a:latin typeface="Calibri" panose="020F0502020204030204" pitchFamily="34" charset="0"/>
                        </a:rPr>
                        <a:t> </a:t>
                      </a:r>
                      <a:r>
                        <a:rPr lang="en-GB" sz="3200" dirty="0" smtClean="0">
                          <a:solidFill>
                            <a:schemeClr val="bg1"/>
                          </a:solidFill>
                          <a:latin typeface="Calibri" panose="020F0502020204030204" pitchFamily="34" charset="0"/>
                        </a:rPr>
                        <a:t>Quality</a:t>
                      </a:r>
                    </a:p>
                    <a:p>
                      <a:endParaRPr lang="en-GB" dirty="0" smtClean="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txBody>
                  <a:tcPr>
                    <a:solidFill>
                      <a:srgbClr val="7030A0"/>
                    </a:solidFill>
                  </a:tcPr>
                </a:tc>
              </a:tr>
              <a:tr h="298832">
                <a:tc>
                  <a:txBody>
                    <a:bodyPr/>
                    <a:lstStyle/>
                    <a:p>
                      <a:pPr algn="ctr"/>
                      <a:endParaRPr lang="en-GB" sz="1800" dirty="0" smtClean="0">
                        <a:solidFill>
                          <a:schemeClr val="tx1"/>
                        </a:solidFill>
                        <a:latin typeface="Calibri" panose="020F0502020204030204" pitchFamily="34" charset="0"/>
                      </a:endParaRPr>
                    </a:p>
                    <a:p>
                      <a:pPr algn="ctr"/>
                      <a:endParaRPr lang="en-GB" sz="1800" dirty="0" smtClean="0">
                        <a:solidFill>
                          <a:schemeClr val="tx1"/>
                        </a:solidFill>
                        <a:latin typeface="Calibri" panose="020F0502020204030204" pitchFamily="34" charset="0"/>
                      </a:endParaRPr>
                    </a:p>
                    <a:p>
                      <a:pPr algn="ctr"/>
                      <a:r>
                        <a:rPr lang="en-GB" sz="3200" b="1" dirty="0" smtClean="0">
                          <a:solidFill>
                            <a:schemeClr val="tx1"/>
                          </a:solidFill>
                          <a:latin typeface="Calibri" panose="020F0502020204030204" pitchFamily="34" charset="0"/>
                        </a:rPr>
                        <a:t>Low Efficiency</a:t>
                      </a:r>
                    </a:p>
                    <a:p>
                      <a:pPr algn="ctr"/>
                      <a:r>
                        <a:rPr lang="en-GB" sz="3200" b="1" dirty="0" smtClean="0">
                          <a:solidFill>
                            <a:schemeClr val="tx1"/>
                          </a:solidFill>
                          <a:latin typeface="Calibri" panose="020F0502020204030204" pitchFamily="34" charset="0"/>
                        </a:rPr>
                        <a:t>Low Quality</a:t>
                      </a:r>
                    </a:p>
                    <a:p>
                      <a:endParaRPr lang="en-GB" dirty="0">
                        <a:latin typeface="Calibri" panose="020F0502020204030204" pitchFamily="34" charset="0"/>
                      </a:endParaRPr>
                    </a:p>
                  </a:txBody>
                  <a:tcPr>
                    <a:solidFill>
                      <a:schemeClr val="accent3">
                        <a:lumMod val="75000"/>
                      </a:schemeClr>
                    </a:solidFill>
                  </a:tcPr>
                </a:tc>
                <a:tc>
                  <a:txBody>
                    <a:bodyPr/>
                    <a:lstStyle/>
                    <a:p>
                      <a:endParaRPr lang="en-GB" dirty="0" smtClean="0">
                        <a:latin typeface="Calibri" panose="020F0502020204030204" pitchFamily="34" charset="0"/>
                      </a:endParaRPr>
                    </a:p>
                    <a:p>
                      <a:endParaRPr lang="en-GB" dirty="0" smtClean="0">
                        <a:latin typeface="Calibri" panose="020F0502020204030204" pitchFamily="34" charset="0"/>
                      </a:endParaRPr>
                    </a:p>
                    <a:p>
                      <a:pPr algn="ctr"/>
                      <a:r>
                        <a:rPr lang="en-GB" sz="3200" b="1" dirty="0" smtClean="0">
                          <a:solidFill>
                            <a:schemeClr val="tx1"/>
                          </a:solidFill>
                          <a:latin typeface="Calibri" panose="020F0502020204030204" pitchFamily="34" charset="0"/>
                        </a:rPr>
                        <a:t>Low Efficiency</a:t>
                      </a:r>
                    </a:p>
                    <a:p>
                      <a:pPr algn="ctr"/>
                      <a:r>
                        <a:rPr lang="en-GB" sz="3200" b="1" dirty="0" smtClean="0">
                          <a:solidFill>
                            <a:schemeClr val="tx1"/>
                          </a:solidFill>
                          <a:latin typeface="Calibri" panose="020F0502020204030204" pitchFamily="34" charset="0"/>
                        </a:rPr>
                        <a:t>High Quality</a:t>
                      </a:r>
                    </a:p>
                    <a:p>
                      <a:endParaRPr lang="en-GB" dirty="0" smtClean="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txBody>
                  <a:tcPr>
                    <a:solidFill>
                      <a:srgbClr val="FF33CC"/>
                    </a:solidFill>
                  </a:tcPr>
                </a:tc>
              </a:tr>
            </a:tbl>
          </a:graphicData>
        </a:graphic>
      </p:graphicFrame>
      <p:cxnSp>
        <p:nvCxnSpPr>
          <p:cNvPr id="9" name="Straight Arrow Connector 8"/>
          <p:cNvCxnSpPr/>
          <p:nvPr/>
        </p:nvCxnSpPr>
        <p:spPr>
          <a:xfrm flipV="1">
            <a:off x="2396752" y="908720"/>
            <a:ext cx="0" cy="49685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01834" y="5877272"/>
            <a:ext cx="730830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31904" y="5881683"/>
            <a:ext cx="4176464" cy="769441"/>
          </a:xfrm>
          <a:prstGeom prst="rect">
            <a:avLst/>
          </a:prstGeom>
          <a:noFill/>
        </p:spPr>
        <p:txBody>
          <a:bodyPr wrap="square" rtlCol="0">
            <a:spAutoFit/>
          </a:bodyPr>
          <a:lstStyle/>
          <a:p>
            <a:r>
              <a:rPr lang="en-GB" sz="4400" dirty="0">
                <a:solidFill>
                  <a:srgbClr val="000000"/>
                </a:solidFill>
              </a:rPr>
              <a:t>Quality</a:t>
            </a:r>
          </a:p>
        </p:txBody>
      </p:sp>
      <p:sp>
        <p:nvSpPr>
          <p:cNvPr id="13" name="TextBox 12"/>
          <p:cNvSpPr txBox="1"/>
          <p:nvPr/>
        </p:nvSpPr>
        <p:spPr>
          <a:xfrm>
            <a:off x="1561818" y="404664"/>
            <a:ext cx="861774" cy="4012704"/>
          </a:xfrm>
          <a:prstGeom prst="rect">
            <a:avLst/>
          </a:prstGeom>
          <a:noFill/>
        </p:spPr>
        <p:txBody>
          <a:bodyPr vert="vert270" wrap="square" rtlCol="0">
            <a:spAutoFit/>
          </a:bodyPr>
          <a:lstStyle/>
          <a:p>
            <a:r>
              <a:rPr lang="en-GB" sz="4400" dirty="0">
                <a:solidFill>
                  <a:sysClr val="windowText" lastClr="000000"/>
                </a:solidFill>
              </a:rPr>
              <a:t>Efficiency</a:t>
            </a:r>
          </a:p>
        </p:txBody>
      </p:sp>
      <p:sp>
        <p:nvSpPr>
          <p:cNvPr id="2" name="TextBox 1"/>
          <p:cNvSpPr txBox="1"/>
          <p:nvPr/>
        </p:nvSpPr>
        <p:spPr>
          <a:xfrm>
            <a:off x="2207568" y="260648"/>
            <a:ext cx="8136904" cy="738664"/>
          </a:xfrm>
          <a:prstGeom prst="rect">
            <a:avLst/>
          </a:prstGeom>
          <a:solidFill>
            <a:schemeClr val="bg1"/>
          </a:solidFill>
        </p:spPr>
        <p:txBody>
          <a:bodyPr wrap="square" rtlCol="0">
            <a:spAutoFit/>
          </a:bodyPr>
          <a:lstStyle/>
          <a:p>
            <a:r>
              <a:rPr lang="en-GB" sz="2400" b="1" dirty="0">
                <a:solidFill>
                  <a:srgbClr val="000000"/>
                </a:solidFill>
              </a:rPr>
              <a:t>Quality of Pedagogy and Efficiency: Do they mix?</a:t>
            </a:r>
          </a:p>
          <a:p>
            <a:endParaRPr lang="en-GB" dirty="0">
              <a:solidFill>
                <a:srgbClr val="000000"/>
              </a:solidFill>
            </a:endParaRPr>
          </a:p>
        </p:txBody>
      </p:sp>
    </p:spTree>
    <p:extLst>
      <p:ext uri="{BB962C8B-B14F-4D97-AF65-F5344CB8AC3E}">
        <p14:creationId xmlns:p14="http://schemas.microsoft.com/office/powerpoint/2010/main" val="407921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06FF9B-9564-3F46-8DD6-3A7201BB28DD}" type="slidenum">
              <a:rPr lang="en-US" smtClean="0"/>
              <a:pPr>
                <a:defRPr/>
              </a:pPr>
              <a:t>38</a:t>
            </a:fld>
            <a:endParaRPr lang="en-US" dirty="0"/>
          </a:p>
        </p:txBody>
      </p:sp>
      <p:sp>
        <p:nvSpPr>
          <p:cNvPr id="3" name="Rectangle 2"/>
          <p:cNvSpPr/>
          <p:nvPr/>
        </p:nvSpPr>
        <p:spPr>
          <a:xfrm>
            <a:off x="2104750" y="449237"/>
            <a:ext cx="8136904" cy="646331"/>
          </a:xfrm>
          <a:prstGeom prst="rect">
            <a:avLst/>
          </a:prstGeom>
        </p:spPr>
        <p:txBody>
          <a:bodyPr wrap="square">
            <a:spAutoFit/>
          </a:bodyPr>
          <a:lstStyle/>
          <a:p>
            <a:r>
              <a:rPr lang="en-US" sz="3600" b="1" dirty="0">
                <a:solidFill>
                  <a:srgbClr val="014359"/>
                </a:solidFill>
                <a:latin typeface="Calibri" panose="020F0502020204030204" pitchFamily="34" charset="0"/>
                <a:cs typeface="Arial" pitchFamily="34" charset="0"/>
              </a:rPr>
              <a:t>High Impact Pedagogies Dimensions</a:t>
            </a:r>
            <a:endParaRPr lang="en-GB" sz="3600" dirty="0">
              <a:latin typeface="Calibri" panose="020F0502020204030204" pitchFamily="34" charset="0"/>
            </a:endParaRPr>
          </a:p>
        </p:txBody>
      </p:sp>
      <p:sp>
        <p:nvSpPr>
          <p:cNvPr id="4" name="Oval 3"/>
          <p:cNvSpPr/>
          <p:nvPr/>
        </p:nvSpPr>
        <p:spPr bwMode="auto">
          <a:xfrm>
            <a:off x="3610835" y="1728931"/>
            <a:ext cx="4752528" cy="4349561"/>
          </a:xfrm>
          <a:prstGeom prst="ellipse">
            <a:avLst/>
          </a:prstGeom>
          <a:solidFill>
            <a:schemeClr val="accent6">
              <a:lumMod val="60000"/>
              <a:lumOff val="40000"/>
            </a:schemeClr>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dirty="0">
              <a:latin typeface="Lucida Sans" pitchFamily="16" charset="0"/>
              <a:ea typeface="ＭＳ Ｐゴシック" pitchFamily="16" charset="-128"/>
            </a:endParaRPr>
          </a:p>
          <a:p>
            <a:pPr algn="ctr" eaLnBrk="0" fontAlgn="base" hangingPunct="0">
              <a:spcBef>
                <a:spcPct val="0"/>
              </a:spcBef>
              <a:spcAft>
                <a:spcPct val="0"/>
              </a:spcAft>
            </a:pPr>
            <a:endParaRPr lang="en-GB" sz="1200" dirty="0">
              <a:latin typeface="Lucida Sans" pitchFamily="16" charset="0"/>
              <a:ea typeface="ＭＳ Ｐゴシック" pitchFamily="16" charset="-128"/>
            </a:endParaRPr>
          </a:p>
          <a:p>
            <a:pPr algn="ctr" eaLnBrk="0" fontAlgn="base" hangingPunct="0">
              <a:spcBef>
                <a:spcPct val="0"/>
              </a:spcBef>
              <a:spcAft>
                <a:spcPct val="0"/>
              </a:spcAft>
            </a:pPr>
            <a:endParaRPr lang="en-GB" dirty="0">
              <a:latin typeface="Lucida Sans" pitchFamily="16" charset="0"/>
              <a:ea typeface="ＭＳ Ｐゴシック" pitchFamily="16" charset="-128"/>
            </a:endParaRPr>
          </a:p>
          <a:p>
            <a:pPr algn="ctr" eaLnBrk="0" fontAlgn="base" hangingPunct="0">
              <a:spcBef>
                <a:spcPct val="0"/>
              </a:spcBef>
              <a:spcAft>
                <a:spcPct val="0"/>
              </a:spcAft>
            </a:pPr>
            <a:endParaRPr lang="en-GB" sz="1200" dirty="0">
              <a:latin typeface="Lucida Sans" pitchFamily="16" charset="0"/>
              <a:ea typeface="ＭＳ Ｐゴシック" pitchFamily="16" charset="-128"/>
            </a:endParaRPr>
          </a:p>
          <a:p>
            <a:pPr algn="ctr" eaLnBrk="0" fontAlgn="base" hangingPunct="0">
              <a:spcBef>
                <a:spcPct val="0"/>
              </a:spcBef>
              <a:spcAft>
                <a:spcPct val="0"/>
              </a:spcAft>
            </a:pPr>
            <a:endParaRPr lang="en-GB" dirty="0">
              <a:latin typeface="Lucida Sans" pitchFamily="16" charset="0"/>
              <a:ea typeface="ＭＳ Ｐゴシック" pitchFamily="16" charset="-128"/>
            </a:endParaRPr>
          </a:p>
          <a:p>
            <a:pPr algn="ctr" eaLnBrk="0" fontAlgn="base" hangingPunct="0">
              <a:spcBef>
                <a:spcPct val="0"/>
              </a:spcBef>
              <a:spcAft>
                <a:spcPct val="0"/>
              </a:spcAft>
            </a:pPr>
            <a:endParaRPr lang="en-GB" sz="1200" dirty="0">
              <a:latin typeface="Lucida Sans" pitchFamily="16" charset="0"/>
              <a:ea typeface="ＭＳ Ｐゴシック" pitchFamily="16" charset="-128"/>
            </a:endParaRPr>
          </a:p>
          <a:p>
            <a:pPr algn="ctr" eaLnBrk="0" fontAlgn="base" hangingPunct="0">
              <a:spcBef>
                <a:spcPct val="0"/>
              </a:spcBef>
              <a:spcAft>
                <a:spcPct val="0"/>
              </a:spcAft>
            </a:pPr>
            <a:endParaRPr lang="en-GB" dirty="0">
              <a:latin typeface="Lucida Sans" pitchFamily="16" charset="0"/>
              <a:ea typeface="ＭＳ Ｐゴシック" pitchFamily="16" charset="-128"/>
            </a:endParaRPr>
          </a:p>
          <a:p>
            <a:pPr algn="ctr" eaLnBrk="0" fontAlgn="base" hangingPunct="0">
              <a:spcBef>
                <a:spcPct val="0"/>
              </a:spcBef>
              <a:spcAft>
                <a:spcPct val="0"/>
              </a:spcAft>
            </a:pPr>
            <a:endParaRPr lang="en-GB" sz="1200" dirty="0">
              <a:latin typeface="Lucida Sans" pitchFamily="16" charset="0"/>
              <a:ea typeface="ＭＳ Ｐゴシック" pitchFamily="16" charset="-128"/>
            </a:endParaRPr>
          </a:p>
          <a:p>
            <a:pPr algn="ctr" eaLnBrk="0" fontAlgn="base" hangingPunct="0">
              <a:spcBef>
                <a:spcPct val="0"/>
              </a:spcBef>
              <a:spcAft>
                <a:spcPct val="0"/>
              </a:spcAft>
            </a:pPr>
            <a:endParaRPr lang="en-GB" dirty="0">
              <a:latin typeface="Lucida Sans" pitchFamily="16" charset="0"/>
              <a:ea typeface="ＭＳ Ｐゴシック" pitchFamily="16" charset="-128"/>
            </a:endParaRPr>
          </a:p>
          <a:p>
            <a:pPr algn="ctr" eaLnBrk="0" fontAlgn="base" hangingPunct="0">
              <a:spcBef>
                <a:spcPct val="0"/>
              </a:spcBef>
              <a:spcAft>
                <a:spcPct val="0"/>
              </a:spcAft>
            </a:pPr>
            <a:endParaRPr lang="en-GB" sz="1200" dirty="0">
              <a:latin typeface="Lucida Sans" pitchFamily="16" charset="0"/>
              <a:ea typeface="ＭＳ Ｐゴシック" pitchFamily="16" charset="-128"/>
            </a:endParaRPr>
          </a:p>
          <a:p>
            <a:pPr algn="ctr" eaLnBrk="0" fontAlgn="base" hangingPunct="0">
              <a:spcBef>
                <a:spcPct val="0"/>
              </a:spcBef>
              <a:spcAft>
                <a:spcPct val="0"/>
              </a:spcAft>
            </a:pPr>
            <a:endParaRPr lang="en-GB" dirty="0">
              <a:latin typeface="Lucida Sans" pitchFamily="16" charset="0"/>
              <a:ea typeface="ＭＳ Ｐゴシック" pitchFamily="16" charset="-128"/>
            </a:endParaRPr>
          </a:p>
          <a:p>
            <a:pPr algn="ctr" eaLnBrk="0" fontAlgn="base" hangingPunct="0">
              <a:spcBef>
                <a:spcPct val="0"/>
              </a:spcBef>
              <a:spcAft>
                <a:spcPct val="0"/>
              </a:spcAft>
            </a:pPr>
            <a:endParaRPr lang="en-GB" sz="1200" dirty="0">
              <a:latin typeface="Lucida Sans" pitchFamily="16" charset="0"/>
              <a:ea typeface="ＭＳ Ｐゴシック" pitchFamily="16" charset="-128"/>
            </a:endParaRPr>
          </a:p>
          <a:p>
            <a:pPr algn="ctr" eaLnBrk="0" fontAlgn="base" hangingPunct="0">
              <a:spcBef>
                <a:spcPct val="0"/>
              </a:spcBef>
              <a:spcAft>
                <a:spcPct val="0"/>
              </a:spcAft>
            </a:pPr>
            <a:endParaRPr lang="en-GB" dirty="0">
              <a:latin typeface="Lucida Sans" pitchFamily="16" charset="0"/>
              <a:ea typeface="ＭＳ Ｐゴシック" pitchFamily="16" charset="-128"/>
            </a:endParaRPr>
          </a:p>
        </p:txBody>
      </p:sp>
      <p:sp>
        <p:nvSpPr>
          <p:cNvPr id="5" name="TextBox 4"/>
          <p:cNvSpPr txBox="1"/>
          <p:nvPr/>
        </p:nvSpPr>
        <p:spPr>
          <a:xfrm>
            <a:off x="4423163" y="1244766"/>
            <a:ext cx="5217881" cy="523220"/>
          </a:xfrm>
          <a:prstGeom prst="rect">
            <a:avLst/>
          </a:prstGeom>
          <a:noFill/>
        </p:spPr>
        <p:txBody>
          <a:bodyPr wrap="square" rtlCol="0">
            <a:spAutoFit/>
          </a:bodyPr>
          <a:lstStyle/>
          <a:p>
            <a:r>
              <a:rPr lang="en-GB" sz="2800" dirty="0"/>
              <a:t>Research Informed</a:t>
            </a:r>
          </a:p>
        </p:txBody>
      </p:sp>
      <p:sp>
        <p:nvSpPr>
          <p:cNvPr id="6" name="TextBox 5"/>
          <p:cNvSpPr txBox="1"/>
          <p:nvPr/>
        </p:nvSpPr>
        <p:spPr>
          <a:xfrm>
            <a:off x="4623678" y="6100784"/>
            <a:ext cx="5217881" cy="523220"/>
          </a:xfrm>
          <a:prstGeom prst="rect">
            <a:avLst/>
          </a:prstGeom>
          <a:noFill/>
        </p:spPr>
        <p:txBody>
          <a:bodyPr wrap="square" rtlCol="0">
            <a:spAutoFit/>
          </a:bodyPr>
          <a:lstStyle/>
          <a:p>
            <a:r>
              <a:rPr lang="en-GB" sz="2800" dirty="0"/>
              <a:t>Critical Pedagogy</a:t>
            </a:r>
          </a:p>
        </p:txBody>
      </p:sp>
      <p:sp>
        <p:nvSpPr>
          <p:cNvPr id="7" name="TextBox 6"/>
          <p:cNvSpPr txBox="1"/>
          <p:nvPr/>
        </p:nvSpPr>
        <p:spPr>
          <a:xfrm>
            <a:off x="2408336" y="2761327"/>
            <a:ext cx="615553" cy="3573398"/>
          </a:xfrm>
          <a:prstGeom prst="rect">
            <a:avLst/>
          </a:prstGeom>
          <a:noFill/>
        </p:spPr>
        <p:txBody>
          <a:bodyPr vert="vert" wrap="square" rtlCol="0">
            <a:spAutoFit/>
          </a:bodyPr>
          <a:lstStyle/>
          <a:p>
            <a:r>
              <a:rPr lang="en-GB" sz="2800" dirty="0"/>
              <a:t>Inclusive</a:t>
            </a:r>
          </a:p>
        </p:txBody>
      </p:sp>
      <p:sp>
        <p:nvSpPr>
          <p:cNvPr id="8" name="TextBox 7"/>
          <p:cNvSpPr txBox="1"/>
          <p:nvPr/>
        </p:nvSpPr>
        <p:spPr>
          <a:xfrm>
            <a:off x="8817033" y="2487167"/>
            <a:ext cx="615553" cy="3771712"/>
          </a:xfrm>
          <a:prstGeom prst="rect">
            <a:avLst/>
          </a:prstGeom>
          <a:noFill/>
        </p:spPr>
        <p:txBody>
          <a:bodyPr vert="vert" wrap="square" rtlCol="0">
            <a:spAutoFit/>
          </a:bodyPr>
          <a:lstStyle/>
          <a:p>
            <a:r>
              <a:rPr lang="en-GB" sz="2800" dirty="0"/>
              <a:t>Sustainable</a:t>
            </a:r>
          </a:p>
        </p:txBody>
      </p:sp>
      <p:sp>
        <p:nvSpPr>
          <p:cNvPr id="9" name="TextBox 8"/>
          <p:cNvSpPr txBox="1"/>
          <p:nvPr/>
        </p:nvSpPr>
        <p:spPr>
          <a:xfrm>
            <a:off x="4943872" y="2721542"/>
            <a:ext cx="2088232" cy="369332"/>
          </a:xfrm>
          <a:prstGeom prst="rect">
            <a:avLst/>
          </a:prstGeom>
          <a:noFill/>
        </p:spPr>
        <p:txBody>
          <a:bodyPr wrap="square" rtlCol="0">
            <a:spAutoFit/>
          </a:bodyPr>
          <a:lstStyle/>
          <a:p>
            <a:r>
              <a:rPr lang="en-GB" b="1" dirty="0"/>
              <a:t>Explicit</a:t>
            </a:r>
          </a:p>
        </p:txBody>
      </p:sp>
      <p:sp>
        <p:nvSpPr>
          <p:cNvPr id="10" name="TextBox 9"/>
          <p:cNvSpPr txBox="1"/>
          <p:nvPr/>
        </p:nvSpPr>
        <p:spPr>
          <a:xfrm>
            <a:off x="3729331" y="3719046"/>
            <a:ext cx="1872208" cy="369332"/>
          </a:xfrm>
          <a:prstGeom prst="rect">
            <a:avLst/>
          </a:prstGeom>
          <a:noFill/>
        </p:spPr>
        <p:txBody>
          <a:bodyPr wrap="square" rtlCol="0">
            <a:spAutoFit/>
          </a:bodyPr>
          <a:lstStyle/>
          <a:p>
            <a:r>
              <a:rPr lang="en-GB" b="1" dirty="0"/>
              <a:t>Participatory</a:t>
            </a:r>
          </a:p>
        </p:txBody>
      </p:sp>
      <p:sp>
        <p:nvSpPr>
          <p:cNvPr id="11" name="TextBox 10"/>
          <p:cNvSpPr txBox="1"/>
          <p:nvPr/>
        </p:nvSpPr>
        <p:spPr>
          <a:xfrm>
            <a:off x="6584547" y="4007097"/>
            <a:ext cx="1296144" cy="369332"/>
          </a:xfrm>
          <a:prstGeom prst="rect">
            <a:avLst/>
          </a:prstGeom>
          <a:noFill/>
        </p:spPr>
        <p:txBody>
          <a:bodyPr wrap="square" rtlCol="0">
            <a:spAutoFit/>
          </a:bodyPr>
          <a:lstStyle/>
          <a:p>
            <a:r>
              <a:rPr lang="en-GB" b="1" dirty="0"/>
              <a:t>Relevant</a:t>
            </a:r>
          </a:p>
        </p:txBody>
      </p:sp>
      <p:sp>
        <p:nvSpPr>
          <p:cNvPr id="13" name="TextBox 12"/>
          <p:cNvSpPr txBox="1"/>
          <p:nvPr/>
        </p:nvSpPr>
        <p:spPr>
          <a:xfrm>
            <a:off x="5637272" y="3341395"/>
            <a:ext cx="2269141" cy="369332"/>
          </a:xfrm>
          <a:prstGeom prst="rect">
            <a:avLst/>
          </a:prstGeom>
          <a:noFill/>
        </p:spPr>
        <p:txBody>
          <a:bodyPr wrap="square" rtlCol="0">
            <a:spAutoFit/>
          </a:bodyPr>
          <a:lstStyle/>
          <a:p>
            <a:r>
              <a:rPr lang="en-GB" b="1" dirty="0"/>
              <a:t>Meaning making</a:t>
            </a:r>
          </a:p>
        </p:txBody>
      </p:sp>
      <p:sp>
        <p:nvSpPr>
          <p:cNvPr id="14" name="TextBox 13"/>
          <p:cNvSpPr txBox="1"/>
          <p:nvPr/>
        </p:nvSpPr>
        <p:spPr>
          <a:xfrm>
            <a:off x="4306188" y="4414809"/>
            <a:ext cx="3734028" cy="523220"/>
          </a:xfrm>
          <a:prstGeom prst="rect">
            <a:avLst/>
          </a:prstGeom>
          <a:noFill/>
        </p:spPr>
        <p:txBody>
          <a:bodyPr wrap="square" rtlCol="0">
            <a:spAutoFit/>
          </a:bodyPr>
          <a:lstStyle/>
          <a:p>
            <a:r>
              <a:rPr lang="en-GB" sz="2800" b="1" dirty="0">
                <a:solidFill>
                  <a:srgbClr val="002060"/>
                </a:solidFill>
              </a:rPr>
              <a:t>Holistic-integrated</a:t>
            </a:r>
          </a:p>
        </p:txBody>
      </p:sp>
      <p:sp>
        <p:nvSpPr>
          <p:cNvPr id="15" name="TextBox 14"/>
          <p:cNvSpPr txBox="1"/>
          <p:nvPr/>
        </p:nvSpPr>
        <p:spPr>
          <a:xfrm>
            <a:off x="5033452" y="5166216"/>
            <a:ext cx="2088232" cy="369332"/>
          </a:xfrm>
          <a:prstGeom prst="rect">
            <a:avLst/>
          </a:prstGeom>
          <a:noFill/>
        </p:spPr>
        <p:txBody>
          <a:bodyPr wrap="square" rtlCol="0">
            <a:spAutoFit/>
          </a:bodyPr>
          <a:lstStyle/>
          <a:p>
            <a:r>
              <a:rPr lang="en-GB" b="1" dirty="0"/>
              <a:t>X factor</a:t>
            </a:r>
          </a:p>
        </p:txBody>
      </p:sp>
    </p:spTree>
    <p:extLst>
      <p:ext uri="{BB962C8B-B14F-4D97-AF65-F5344CB8AC3E}">
        <p14:creationId xmlns:p14="http://schemas.microsoft.com/office/powerpoint/2010/main" val="687711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39</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a:xfrm>
            <a:off x="1919858" y="587190"/>
            <a:ext cx="8496300" cy="649288"/>
          </a:xfrm>
        </p:spPr>
        <p:txBody>
          <a:bodyPr>
            <a:normAutofit fontScale="90000"/>
          </a:bodyPr>
          <a:lstStyle/>
          <a:p>
            <a:pPr algn="ctr"/>
            <a:r>
              <a:rPr lang="en-US" b="1" dirty="0" smtClean="0">
                <a:solidFill>
                  <a:srgbClr val="014359"/>
                </a:solidFill>
                <a:latin typeface="Arial" pitchFamily="34" charset="0"/>
                <a:ea typeface="ＭＳ Ｐゴシック" charset="0"/>
                <a:cs typeface="Arial" pitchFamily="34" charset="0"/>
              </a:rPr>
              <a:t>In search of a good theory</a:t>
            </a:r>
            <a:endParaRPr lang="en-US" b="1" dirty="0">
              <a:solidFill>
                <a:srgbClr val="014359"/>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1415480" y="1542285"/>
            <a:ext cx="9252520" cy="5429264"/>
          </a:xfrm>
          <a:solidFill>
            <a:schemeClr val="bg2">
              <a:lumMod val="40000"/>
              <a:lumOff val="60000"/>
            </a:schemeClr>
          </a:solidFill>
        </p:spPr>
        <p:txBody>
          <a:bodyPr/>
          <a:lstStyle/>
          <a:p>
            <a:pPr>
              <a:buNone/>
            </a:pPr>
            <a:endParaRPr lang="en-GB" sz="300" dirty="0">
              <a:solidFill>
                <a:srgbClr val="000000"/>
              </a:solidFill>
              <a:latin typeface="Arial" pitchFamily="34" charset="0"/>
              <a:cs typeface="Arial" pitchFamily="34" charset="0"/>
            </a:endParaRPr>
          </a:p>
          <a:p>
            <a:r>
              <a:rPr lang="en-GB" sz="2000" dirty="0">
                <a:solidFill>
                  <a:srgbClr val="000000"/>
                </a:solidFill>
                <a:latin typeface="Arial" panose="020B0604020202020204" pitchFamily="34" charset="0"/>
                <a:cs typeface="Arial" pitchFamily="34" charset="0"/>
              </a:rPr>
              <a:t>Evidence base: </a:t>
            </a:r>
            <a:r>
              <a:rPr lang="en-GB" sz="2000" dirty="0">
                <a:latin typeface="Arial" panose="020B0604020202020204" pitchFamily="34" charset="0"/>
                <a:cs typeface="Arial" panose="020B0604020202020204" pitchFamily="34" charset="0"/>
              </a:rPr>
              <a:t>Evans, C. (2013). Making sense of assessment feedback in higher education. </a:t>
            </a:r>
            <a:r>
              <a:rPr lang="en-GB" sz="2000" i="1" dirty="0">
                <a:latin typeface="Arial" panose="020B0604020202020204" pitchFamily="34" charset="0"/>
                <a:cs typeface="Arial" panose="020B0604020202020204" pitchFamily="34" charset="0"/>
              </a:rPr>
              <a:t>Review of Educational Research, 83(1), 70-120.</a:t>
            </a:r>
            <a:r>
              <a:rPr lang="en-GB" sz="2000" dirty="0">
                <a:latin typeface="Arial" panose="020B0604020202020204" pitchFamily="34" charset="0"/>
                <a:cs typeface="Arial" panose="020B0604020202020204" pitchFamily="34" charset="0"/>
              </a:rPr>
              <a:t> </a:t>
            </a:r>
            <a:r>
              <a:rPr lang="en-GB" sz="2000" u="sng" dirty="0">
                <a:latin typeface="Arial" panose="020B0604020202020204" pitchFamily="34" charset="0"/>
                <a:cs typeface="Arial" panose="020B0604020202020204" pitchFamily="34" charset="0"/>
                <a:hlinkClick r:id="rId3"/>
              </a:rPr>
              <a:t>http://journals.sagepub.com/doi/pdf/10.3102/0034654312474350</a:t>
            </a:r>
            <a:endParaRPr lang="en-GB" sz="2000" dirty="0">
              <a:solidFill>
                <a:srgbClr val="FF33CC"/>
              </a:solidFill>
              <a:latin typeface="Arial" panose="020B0604020202020204" pitchFamily="34" charset="0"/>
              <a:cs typeface="Arial" panose="020B0604020202020204" pitchFamily="34" charset="0"/>
            </a:endParaRPr>
          </a:p>
          <a:p>
            <a:pPr>
              <a:buNone/>
            </a:pPr>
            <a:r>
              <a:rPr lang="en-GB" sz="2000" dirty="0">
                <a:solidFill>
                  <a:srgbClr val="FF33CC"/>
                </a:solidFill>
                <a:latin typeface="Arial" panose="020B0604020202020204" pitchFamily="34" charset="0"/>
                <a:cs typeface="Arial" panose="020B0604020202020204" pitchFamily="34" charset="0"/>
              </a:rPr>
              <a:t>	Evans and Waring (2009; 2014) Personal Learning Styles Pedagogy </a:t>
            </a:r>
            <a:endParaRPr lang="en-GB" sz="3200" dirty="0">
              <a:solidFill>
                <a:srgbClr val="FF33CC"/>
              </a:solidFill>
              <a:latin typeface="Arial" pitchFamily="34" charset="0"/>
              <a:cs typeface="Arial" pitchFamily="34" charset="0"/>
            </a:endParaRP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a:p>
            <a:endParaRPr lang="en-GB" sz="800" dirty="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pic>
        <p:nvPicPr>
          <p:cNvPr id="6" name="Picture 5"/>
          <p:cNvPicPr/>
          <p:nvPr/>
        </p:nvPicPr>
        <p:blipFill rotWithShape="1">
          <a:blip r:embed="rId4"/>
          <a:srcRect l="44804" t="22454" r="20630" b="9947"/>
          <a:stretch/>
        </p:blipFill>
        <p:spPr bwMode="auto">
          <a:xfrm>
            <a:off x="2639616" y="3140968"/>
            <a:ext cx="7056784" cy="3717032"/>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92806" y="1"/>
            <a:ext cx="9396535" cy="1542285"/>
          </a:xfrm>
          <a:prstGeom prst="rect">
            <a:avLst/>
          </a:prstGeom>
          <a:solidFill>
            <a:schemeClr val="bg1"/>
          </a:solidFill>
        </p:spPr>
      </p:pic>
      <p:sp>
        <p:nvSpPr>
          <p:cNvPr id="9" name="Title 3"/>
          <p:cNvSpPr txBox="1">
            <a:spLocks/>
          </p:cNvSpPr>
          <p:nvPr/>
        </p:nvSpPr>
        <p:spPr bwMode="auto">
          <a:xfrm>
            <a:off x="1919858" y="209239"/>
            <a:ext cx="84963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algn="ctr"/>
            <a:r>
              <a:rPr lang="en-GB" sz="6000" kern="0" dirty="0">
                <a:solidFill>
                  <a:schemeClr val="bg1"/>
                </a:solidFill>
                <a:latin typeface="Calibri" panose="020F0502020204030204" pitchFamily="34" charset="0"/>
              </a:rPr>
              <a:t>Underpinning Theory</a:t>
            </a:r>
          </a:p>
        </p:txBody>
      </p:sp>
    </p:spTree>
    <p:extLst>
      <p:ext uri="{BB962C8B-B14F-4D97-AF65-F5344CB8AC3E}">
        <p14:creationId xmlns:p14="http://schemas.microsoft.com/office/powerpoint/2010/main" val="2126051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1326178"/>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endParaRPr lang="en-GB" sz="3600" dirty="0">
              <a:solidFill>
                <a:schemeClr val="bg1"/>
              </a:solidFill>
              <a:latin typeface="Calibri" panose="020F0502020204030204" pitchFamily="34" charset="0"/>
            </a:endParaRPr>
          </a:p>
          <a:p>
            <a:pPr algn="ctr"/>
            <a:r>
              <a:rPr lang="en-GB" sz="4000" dirty="0" smtClean="0">
                <a:solidFill>
                  <a:schemeClr val="bg1"/>
                </a:solidFill>
                <a:latin typeface="Calibri" panose="020F0502020204030204" pitchFamily="34" charset="0"/>
              </a:rPr>
              <a:t>How </a:t>
            </a:r>
            <a:r>
              <a:rPr lang="en-GB" sz="4000" dirty="0">
                <a:solidFill>
                  <a:schemeClr val="bg1"/>
                </a:solidFill>
                <a:latin typeface="Calibri" panose="020F0502020204030204" pitchFamily="34" charset="0"/>
              </a:rPr>
              <a:t>students come to </a:t>
            </a:r>
            <a:r>
              <a:rPr lang="en-GB" sz="4000" b="1" dirty="0">
                <a:solidFill>
                  <a:schemeClr val="bg1"/>
                </a:solidFill>
                <a:latin typeface="Calibri" panose="020F0502020204030204" pitchFamily="34" charset="0"/>
              </a:rPr>
              <a:t>co-own</a:t>
            </a:r>
            <a:r>
              <a:rPr lang="en-GB" sz="4000" dirty="0">
                <a:solidFill>
                  <a:schemeClr val="bg1"/>
                </a:solidFill>
                <a:latin typeface="Calibri" panose="020F0502020204030204" pitchFamily="34" charset="0"/>
              </a:rPr>
              <a:t> their programmes </a:t>
            </a:r>
            <a:endParaRPr lang="en-GB" sz="4000" dirty="0" smtClean="0">
              <a:solidFill>
                <a:schemeClr val="bg1"/>
              </a:solidFill>
              <a:latin typeface="Calibri" panose="020F0502020204030204" pitchFamily="34" charset="0"/>
            </a:endParaRPr>
          </a:p>
          <a:p>
            <a:pPr algn="ctr"/>
            <a:r>
              <a:rPr lang="en-GB" sz="4000" dirty="0" smtClean="0">
                <a:solidFill>
                  <a:schemeClr val="bg1"/>
                </a:solidFill>
                <a:latin typeface="Calibri" panose="020F0502020204030204" pitchFamily="34" charset="0"/>
              </a:rPr>
              <a:t>with </a:t>
            </a:r>
            <a:r>
              <a:rPr lang="en-GB" sz="4000" dirty="0">
                <a:solidFill>
                  <a:schemeClr val="bg1"/>
                </a:solidFill>
                <a:latin typeface="Calibri" panose="020F0502020204030204" pitchFamily="34" charset="0"/>
              </a:rPr>
              <a:t>lecturers and see themselves as </a:t>
            </a:r>
            <a:endParaRPr lang="en-GB" sz="4000" dirty="0" smtClean="0">
              <a:solidFill>
                <a:schemeClr val="bg1"/>
              </a:solidFill>
              <a:latin typeface="Calibri" panose="020F0502020204030204" pitchFamily="34" charset="0"/>
            </a:endParaRPr>
          </a:p>
          <a:p>
            <a:pPr algn="ctr"/>
            <a:r>
              <a:rPr lang="en-GB" sz="4000" b="1" dirty="0" smtClean="0">
                <a:solidFill>
                  <a:schemeClr val="bg1"/>
                </a:solidFill>
                <a:latin typeface="Calibri" panose="020F0502020204030204" pitchFamily="34" charset="0"/>
              </a:rPr>
              <a:t>active </a:t>
            </a:r>
            <a:r>
              <a:rPr lang="en-GB" sz="4000" b="1" dirty="0">
                <a:solidFill>
                  <a:schemeClr val="bg1"/>
                </a:solidFill>
                <a:latin typeface="Calibri" panose="020F0502020204030204" pitchFamily="34" charset="0"/>
              </a:rPr>
              <a:t>contributors </a:t>
            </a:r>
            <a:r>
              <a:rPr lang="en-GB" sz="4000" dirty="0">
                <a:solidFill>
                  <a:schemeClr val="bg1"/>
                </a:solidFill>
                <a:latin typeface="Calibri" panose="020F0502020204030204" pitchFamily="34" charset="0"/>
              </a:rPr>
              <a:t>to the assessment feedback process rather than seeing assessment as something that is done to </a:t>
            </a:r>
            <a:r>
              <a:rPr lang="en-GB" sz="4000" dirty="0" smtClean="0">
                <a:solidFill>
                  <a:schemeClr val="bg1"/>
                </a:solidFill>
                <a:latin typeface="Calibri" panose="020F0502020204030204" pitchFamily="34" charset="0"/>
              </a:rPr>
              <a:t>them (EAT, 2016)</a:t>
            </a:r>
          </a:p>
          <a:p>
            <a:pPr algn="ctr"/>
            <a:endParaRPr lang="en-GB" sz="4000" dirty="0">
              <a:solidFill>
                <a:schemeClr val="bg1"/>
              </a:solidFill>
              <a:latin typeface="Calibri" panose="020F0502020204030204" pitchFamily="34" charset="0"/>
              <a:cs typeface="Arial" pitchFamily="34" charset="0"/>
            </a:endParaRPr>
          </a:p>
          <a:p>
            <a:pPr algn="ctr"/>
            <a:r>
              <a:rPr lang="en-GB" sz="4000" dirty="0" smtClean="0">
                <a:solidFill>
                  <a:srgbClr val="FFC000"/>
                </a:solidFill>
                <a:latin typeface="Calibri" panose="020F0502020204030204" pitchFamily="34" charset="0"/>
                <a:cs typeface="Arial" pitchFamily="34" charset="0"/>
              </a:rPr>
              <a:t>Issue is not to perpetuate the need for external regulation</a:t>
            </a:r>
            <a:endParaRPr lang="en-GB" sz="4000" dirty="0">
              <a:solidFill>
                <a:srgbClr val="FFC000"/>
              </a:solidFill>
              <a:latin typeface="Calibri" panose="020F0502020204030204" pitchFamily="34" charset="0"/>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659939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55032" y="1500175"/>
            <a:ext cx="8712968" cy="2062103"/>
          </a:xfrm>
          <a:prstGeom prst="rect">
            <a:avLst/>
          </a:prstGeom>
        </p:spPr>
        <p:txBody>
          <a:bodyPr wrap="square">
            <a:spAutoFit/>
          </a:bodyPr>
          <a:lstStyle/>
          <a:p>
            <a:pPr>
              <a:buFont typeface="Arial" pitchFamily="34" charset="0"/>
              <a:buChar char="•"/>
              <a:tabLst>
                <a:tab pos="358775" algn="l"/>
              </a:tabLst>
            </a:pPr>
            <a:endParaRPr lang="en-GB" sz="3200" dirty="0">
              <a:latin typeface="Arial" pitchFamily="34" charset="0"/>
              <a:ea typeface="Calibri" pitchFamily="34" charset="0"/>
              <a:cs typeface="Arial" pitchFamily="34" charset="0"/>
            </a:endParaRPr>
          </a:p>
          <a:p>
            <a:pPr>
              <a:tabLst>
                <a:tab pos="358775" algn="l"/>
              </a:tabLst>
            </a:pPr>
            <a:endParaRPr lang="en-GB" sz="1600" dirty="0"/>
          </a:p>
          <a:p>
            <a:pPr>
              <a:tabLst>
                <a:tab pos="358775" algn="l"/>
              </a:tabLst>
            </a:pPr>
            <a:endParaRPr lang="en-GB" sz="3200" dirty="0">
              <a:latin typeface="Arial" pitchFamily="34" charset="0"/>
              <a:cs typeface="Arial" pitchFamily="34" charset="0"/>
            </a:endParaRPr>
          </a:p>
          <a:p>
            <a:pPr algn="ctr">
              <a:lnSpc>
                <a:spcPct val="150000"/>
              </a:lnSpc>
            </a:pPr>
            <a:endParaRPr lang="en-GB" sz="3200" b="1" dirty="0"/>
          </a:p>
        </p:txBody>
      </p:sp>
      <p:sp>
        <p:nvSpPr>
          <p:cNvPr id="5" name="Rectangle 4"/>
          <p:cNvSpPr/>
          <p:nvPr/>
        </p:nvSpPr>
        <p:spPr>
          <a:xfrm>
            <a:off x="1674244" y="908051"/>
            <a:ext cx="8993757" cy="5493812"/>
          </a:xfrm>
          <a:prstGeom prst="rect">
            <a:avLst/>
          </a:prstGeom>
        </p:spPr>
        <p:txBody>
          <a:bodyPr wrap="square">
            <a:spAutoFit/>
          </a:bodyPr>
          <a:lstStyle/>
          <a:p>
            <a:pPr marL="990600" indent="-542925">
              <a:buSzPct val="140000"/>
              <a:buFont typeface="Arial" pitchFamily="34" charset="0"/>
              <a:buChar char="•"/>
              <a:tabLst>
                <a:tab pos="358775" algn="l"/>
              </a:tabLst>
            </a:pPr>
            <a:endParaRPr lang="en-GB" sz="500" dirty="0">
              <a:solidFill>
                <a:schemeClr val="tx2">
                  <a:lumMod val="50000"/>
                </a:schemeClr>
              </a:solidFill>
              <a:latin typeface="Calibri" panose="020F0502020204030204" pitchFamily="34" charset="0"/>
              <a:cs typeface="Arial" pitchFamily="34" charset="0"/>
            </a:endParaRPr>
          </a:p>
          <a:p>
            <a:pPr marL="447675" lvl="2">
              <a:buSzPct val="140000"/>
              <a:tabLst>
                <a:tab pos="358775" algn="l"/>
              </a:tabLst>
            </a:pPr>
            <a:endParaRPr lang="en-GB" sz="1000" b="1" dirty="0">
              <a:solidFill>
                <a:schemeClr val="tx2">
                  <a:lumMod val="50000"/>
                </a:schemeClr>
              </a:solidFill>
              <a:latin typeface="Calibri" panose="020F0502020204030204" pitchFamily="34" charset="0"/>
              <a:cs typeface="Arial" pitchFamily="34" charset="0"/>
            </a:endParaRPr>
          </a:p>
          <a:p>
            <a:pPr marL="0" lvl="2">
              <a:tabLst>
                <a:tab pos="358775" algn="l"/>
              </a:tabLst>
            </a:pPr>
            <a:r>
              <a:rPr lang="en-GB" sz="3200" b="1" dirty="0">
                <a:solidFill>
                  <a:schemeClr val="tx2">
                    <a:lumMod val="50000"/>
                  </a:schemeClr>
                </a:solidFill>
                <a:latin typeface="Arial" pitchFamily="34" charset="0"/>
                <a:cs typeface="Arial" pitchFamily="34" charset="0"/>
              </a:rPr>
              <a:t>			Starting with Assessment…..</a:t>
            </a:r>
          </a:p>
          <a:p>
            <a:pPr marL="0" lvl="2">
              <a:tabLst>
                <a:tab pos="358775" algn="l"/>
              </a:tabLst>
            </a:pPr>
            <a:endParaRPr lang="en-GB" sz="3200" b="1" dirty="0">
              <a:solidFill>
                <a:schemeClr val="tx2">
                  <a:lumMod val="50000"/>
                </a:schemeClr>
              </a:solidFill>
              <a:latin typeface="Arial" pitchFamily="34" charset="0"/>
              <a:cs typeface="Arial" pitchFamily="34" charset="0"/>
            </a:endParaRPr>
          </a:p>
          <a:p>
            <a:pPr marL="0" lvl="2">
              <a:tabLst>
                <a:tab pos="358775" algn="l"/>
              </a:tabLst>
            </a:pPr>
            <a:r>
              <a:rPr lang="en-GB" sz="3200" b="1" dirty="0">
                <a:solidFill>
                  <a:schemeClr val="tx2">
                    <a:lumMod val="50000"/>
                  </a:schemeClr>
                </a:solidFill>
                <a:latin typeface="Arial" pitchFamily="34" charset="0"/>
                <a:cs typeface="Arial" pitchFamily="34" charset="0"/>
              </a:rPr>
              <a:t>Initiated at Southampton and based on ‘Making sense of assessment feedback in higher education’ (Evans, 2013)</a:t>
            </a:r>
          </a:p>
          <a:p>
            <a:pPr marL="0" lvl="2">
              <a:tabLst>
                <a:tab pos="358775" algn="l"/>
              </a:tabLst>
            </a:pPr>
            <a:endParaRPr lang="en-GB" sz="3200" b="1" dirty="0">
              <a:solidFill>
                <a:schemeClr val="tx2">
                  <a:lumMod val="50000"/>
                </a:schemeClr>
              </a:solidFill>
              <a:latin typeface="Arial" pitchFamily="34" charset="0"/>
              <a:cs typeface="Arial" pitchFamily="34" charset="0"/>
            </a:endParaRPr>
          </a:p>
          <a:p>
            <a:pPr marL="0" lvl="2" defTabSz="179388">
              <a:tabLst>
                <a:tab pos="358775" algn="l"/>
                <a:tab pos="360363" algn="l"/>
              </a:tabLst>
            </a:pPr>
            <a:r>
              <a:rPr lang="en-GB" sz="3200" b="1" dirty="0">
                <a:solidFill>
                  <a:schemeClr val="tx2">
                    <a:lumMod val="50000"/>
                  </a:schemeClr>
                </a:solidFill>
                <a:latin typeface="Arial" pitchFamily="34" charset="0"/>
                <a:cs typeface="Arial" pitchFamily="34" charset="0"/>
                <a:hlinkClick r:id="rId3"/>
              </a:rPr>
              <a:t>http://journals.sagepub.com/doi/abs/10.3102/0034654312474350</a:t>
            </a:r>
            <a:endParaRPr lang="en-GB" sz="3200" b="1" dirty="0">
              <a:solidFill>
                <a:schemeClr val="tx2">
                  <a:lumMod val="50000"/>
                </a:schemeClr>
              </a:solidFill>
              <a:latin typeface="Arial" pitchFamily="34" charset="0"/>
              <a:cs typeface="Arial" pitchFamily="34" charset="0"/>
            </a:endParaRPr>
          </a:p>
          <a:p>
            <a:pPr marL="0" lvl="2">
              <a:tabLst>
                <a:tab pos="358775" algn="l"/>
              </a:tabLst>
            </a:pPr>
            <a:endParaRPr lang="en-GB" sz="3200" dirty="0">
              <a:solidFill>
                <a:srgbClr val="7030A0"/>
              </a:solidFill>
            </a:endParaRPr>
          </a:p>
          <a:p>
            <a:pPr algn="ctr">
              <a:lnSpc>
                <a:spcPct val="150000"/>
              </a:lnSpc>
            </a:pPr>
            <a:endParaRPr lang="en-GB" sz="3200" b="1" dirty="0"/>
          </a:p>
        </p:txBody>
      </p:sp>
      <p:sp>
        <p:nvSpPr>
          <p:cNvPr id="6" name="Title 5"/>
          <p:cNvSpPr>
            <a:spLocks noGrp="1"/>
          </p:cNvSpPr>
          <p:nvPr>
            <p:ph type="title"/>
          </p:nvPr>
        </p:nvSpPr>
        <p:spPr>
          <a:xfrm>
            <a:off x="3359696" y="908050"/>
            <a:ext cx="5040238" cy="649288"/>
          </a:xfrm>
        </p:spPr>
        <p:txBody>
          <a:bodyPr>
            <a:normAutofit fontScale="90000"/>
          </a:bodyPr>
          <a:lstStyle/>
          <a:p>
            <a:pPr algn="ctr"/>
            <a:r>
              <a:rPr lang="en-GB" sz="3600" b="1" dirty="0">
                <a:solidFill>
                  <a:schemeClr val="bg1"/>
                </a:solidFill>
                <a:latin typeface="Arial" charset="0"/>
                <a:cs typeface="Arial" charset="0"/>
              </a:rPr>
              <a:t/>
            </a:r>
            <a:br>
              <a:rPr lang="en-GB" sz="3600" b="1" dirty="0">
                <a:solidFill>
                  <a:schemeClr val="bg1"/>
                </a:solidFill>
                <a:latin typeface="Arial" charset="0"/>
                <a:cs typeface="Arial" charset="0"/>
              </a:rPr>
            </a:br>
            <a:r>
              <a:rPr lang="en-GB" sz="3600" b="1" dirty="0">
                <a:solidFill>
                  <a:schemeClr val="bg1"/>
                </a:solidFill>
                <a:latin typeface="Arial" charset="0"/>
                <a:cs typeface="Arial" charset="0"/>
              </a:rPr>
              <a:t/>
            </a:r>
            <a:br>
              <a:rPr lang="en-GB" sz="3600" b="1" dirty="0">
                <a:solidFill>
                  <a:schemeClr val="bg1"/>
                </a:solidFill>
                <a:latin typeface="Arial" charset="0"/>
                <a:cs typeface="Arial" charset="0"/>
              </a:rPr>
            </a:br>
            <a:r>
              <a:rPr lang="en-GB" sz="3600" b="1" dirty="0">
                <a:solidFill>
                  <a:schemeClr val="bg1"/>
                </a:solidFill>
                <a:latin typeface="Arial" charset="0"/>
                <a:cs typeface="Arial" charset="0"/>
              </a:rPr>
              <a:t/>
            </a:r>
            <a:br>
              <a:rPr lang="en-GB" sz="3600" b="1" dirty="0">
                <a:solidFill>
                  <a:schemeClr val="bg1"/>
                </a:solidFill>
                <a:latin typeface="Arial" charset="0"/>
                <a:cs typeface="Arial" charset="0"/>
              </a:rPr>
            </a:br>
            <a:r>
              <a:rPr lang="en-GB" sz="3600" b="1" dirty="0">
                <a:solidFill>
                  <a:schemeClr val="bg1"/>
                </a:solidFill>
                <a:latin typeface="Arial" charset="0"/>
                <a:cs typeface="Arial" charset="0"/>
              </a:rPr>
              <a:t/>
            </a:r>
            <a:br>
              <a:rPr lang="en-GB" sz="3600" b="1" dirty="0">
                <a:solidFill>
                  <a:schemeClr val="bg1"/>
                </a:solidFill>
                <a:latin typeface="Arial" charset="0"/>
                <a:cs typeface="Arial" charset="0"/>
              </a:rPr>
            </a:br>
            <a:r>
              <a:rPr lang="en-GB" sz="3600" b="1" dirty="0">
                <a:solidFill>
                  <a:schemeClr val="bg1"/>
                </a:solidFill>
                <a:latin typeface="Arial" charset="0"/>
                <a:cs typeface="Arial" charset="0"/>
              </a:rPr>
              <a:t/>
            </a:r>
            <a:br>
              <a:rPr lang="en-GB" sz="3600" b="1" dirty="0">
                <a:solidFill>
                  <a:schemeClr val="bg1"/>
                </a:solidFill>
                <a:latin typeface="Arial" charset="0"/>
                <a:cs typeface="Arial" charset="0"/>
              </a:rPr>
            </a:br>
            <a:r>
              <a:rPr lang="en-GB" sz="3600" b="1" dirty="0">
                <a:solidFill>
                  <a:schemeClr val="bg1"/>
                </a:solidFill>
                <a:latin typeface="Arial" charset="0"/>
                <a:cs typeface="Arial" charset="0"/>
              </a:rPr>
              <a:t/>
            </a:r>
            <a:br>
              <a:rPr lang="en-GB" sz="3600" b="1" dirty="0">
                <a:solidFill>
                  <a:schemeClr val="bg1"/>
                </a:solidFill>
                <a:latin typeface="Arial" charset="0"/>
                <a:cs typeface="Arial" charset="0"/>
              </a:rPr>
            </a:br>
            <a:endParaRPr lang="en-GB" dirty="0"/>
          </a:p>
        </p:txBody>
      </p:sp>
    </p:spTree>
    <p:extLst>
      <p:ext uri="{BB962C8B-B14F-4D97-AF65-F5344CB8AC3E}">
        <p14:creationId xmlns:p14="http://schemas.microsoft.com/office/powerpoint/2010/main" val="7491678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41</a:t>
            </a:fld>
            <a:endParaRPr lang="en-US" sz="1400" dirty="0">
              <a:latin typeface="Georgia" charset="0"/>
            </a:endParaRPr>
          </a:p>
        </p:txBody>
      </p:sp>
      <p:sp>
        <p:nvSpPr>
          <p:cNvPr id="50178" name="Text Box 1026"/>
          <p:cNvSpPr txBox="1">
            <a:spLocks noChangeArrowheads="1"/>
          </p:cNvSpPr>
          <p:nvPr/>
        </p:nvSpPr>
        <p:spPr bwMode="auto">
          <a:xfrm>
            <a:off x="2634260" y="1988669"/>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a:xfrm>
            <a:off x="1883569" y="224200"/>
            <a:ext cx="8496300" cy="649288"/>
          </a:xfrm>
          <a:solidFill>
            <a:schemeClr val="bg1"/>
          </a:solidFill>
        </p:spPr>
        <p:txBody>
          <a:bodyPr/>
          <a:lstStyle/>
          <a:p>
            <a:pPr algn="ctr"/>
            <a:r>
              <a:rPr lang="en-US" sz="3600" b="1" dirty="0">
                <a:solidFill>
                  <a:srgbClr val="014359"/>
                </a:solidFill>
                <a:latin typeface="Arial" pitchFamily="34" charset="0"/>
                <a:ea typeface="ＭＳ Ｐゴシック" charset="0"/>
                <a:cs typeface="Arial" pitchFamily="34" charset="0"/>
              </a:rPr>
              <a:t>Personal Learning Styles Pedagogy</a:t>
            </a:r>
          </a:p>
        </p:txBody>
      </p:sp>
      <p:sp>
        <p:nvSpPr>
          <p:cNvPr id="50180" name="Rectangle 1028"/>
          <p:cNvSpPr>
            <a:spLocks noGrp="1" noChangeArrowheads="1"/>
          </p:cNvSpPr>
          <p:nvPr>
            <p:ph type="body" idx="1"/>
          </p:nvPr>
        </p:nvSpPr>
        <p:spPr>
          <a:xfrm>
            <a:off x="1524000" y="1500175"/>
            <a:ext cx="8748712" cy="5286411"/>
          </a:xfrm>
        </p:spPr>
        <p:txBody>
          <a:bodyPr/>
          <a:lstStyle/>
          <a:p>
            <a:pPr>
              <a:buNone/>
            </a:pPr>
            <a:endParaRPr lang="en-GB" sz="2000" b="1" dirty="0">
              <a:solidFill>
                <a:srgbClr val="000000"/>
              </a:solidFill>
              <a:latin typeface="Arial" pitchFamily="34" charset="0"/>
              <a:cs typeface="Arial" pitchFamily="34" charset="0"/>
            </a:endParaRPr>
          </a:p>
          <a:p>
            <a:endParaRPr lang="en-GB" sz="800" dirty="0">
              <a:solidFill>
                <a:srgbClr val="FFC000"/>
              </a:solidFill>
              <a:latin typeface="Arial" pitchFamily="34" charset="0"/>
              <a:cs typeface="Arial" pitchFamily="34" charset="0"/>
            </a:endParaRPr>
          </a:p>
        </p:txBody>
      </p:sp>
      <p:sp>
        <p:nvSpPr>
          <p:cNvPr id="4" name="Rounded Rectangle 3"/>
          <p:cNvSpPr/>
          <p:nvPr/>
        </p:nvSpPr>
        <p:spPr bwMode="auto">
          <a:xfrm>
            <a:off x="2339363" y="1032510"/>
            <a:ext cx="7525120" cy="595908"/>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r>
              <a:rPr lang="en-GB" sz="3200" b="1" dirty="0">
                <a:latin typeface="Calibri" panose="020F0502020204030204" pitchFamily="34" charset="0"/>
                <a:ea typeface="ＭＳ Ｐゴシック" pitchFamily="16" charset="-128"/>
              </a:rPr>
              <a:t>Beliefs and Values</a:t>
            </a:r>
          </a:p>
        </p:txBody>
      </p:sp>
      <p:sp>
        <p:nvSpPr>
          <p:cNvPr id="11" name="Rounded Rectangle 10"/>
          <p:cNvSpPr/>
          <p:nvPr/>
        </p:nvSpPr>
        <p:spPr bwMode="auto">
          <a:xfrm>
            <a:off x="2342811" y="2910689"/>
            <a:ext cx="7668852" cy="1276737"/>
          </a:xfrm>
          <a:prstGeom prst="roundRect">
            <a:avLst>
              <a:gd name="adj" fmla="val 50000"/>
            </a:avLst>
          </a:prstGeom>
          <a:solidFill>
            <a:srgbClr val="7030A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r>
              <a:rPr lang="en-US" sz="2800" b="1" dirty="0">
                <a:solidFill>
                  <a:schemeClr val="bg1"/>
                </a:solidFill>
                <a:latin typeface="Arial" panose="020B0604020202020204" pitchFamily="34" charset="0"/>
                <a:cs typeface="Arial" panose="020B0604020202020204" pitchFamily="34" charset="0"/>
              </a:rPr>
              <a:t>Optimising conditions for learning/ sensitivity to learner context</a:t>
            </a:r>
          </a:p>
        </p:txBody>
      </p:sp>
      <p:sp>
        <p:nvSpPr>
          <p:cNvPr id="12" name="Rounded Rectangle 11"/>
          <p:cNvSpPr/>
          <p:nvPr/>
        </p:nvSpPr>
        <p:spPr bwMode="auto">
          <a:xfrm>
            <a:off x="2342811" y="4410870"/>
            <a:ext cx="7525120" cy="868323"/>
          </a:xfrm>
          <a:prstGeom prst="roundRect">
            <a:avLst/>
          </a:prstGeom>
          <a:solidFill>
            <a:srgbClr val="FF33CC"/>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r>
              <a:rPr lang="en-US" sz="2400" b="1" dirty="0">
                <a:latin typeface="Arial" panose="020B0604020202020204" pitchFamily="34" charset="0"/>
                <a:cs typeface="Arial" panose="020B0604020202020204" pitchFamily="34" charset="0"/>
              </a:rPr>
              <a:t>Design of learning environments to maximize self-regulatory development</a:t>
            </a:r>
          </a:p>
        </p:txBody>
      </p:sp>
      <p:sp>
        <p:nvSpPr>
          <p:cNvPr id="13" name="Rounded Rectangle 12"/>
          <p:cNvSpPr/>
          <p:nvPr/>
        </p:nvSpPr>
        <p:spPr bwMode="auto">
          <a:xfrm>
            <a:off x="2385859" y="5499849"/>
            <a:ext cx="7525120" cy="868323"/>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r>
              <a:rPr lang="en-US" sz="2400" b="1" dirty="0">
                <a:solidFill>
                  <a:srgbClr val="002060"/>
                </a:solidFill>
                <a:latin typeface="Arial" panose="020B0604020202020204" pitchFamily="34" charset="0"/>
                <a:cs typeface="Arial" panose="020B0604020202020204" pitchFamily="34" charset="0"/>
              </a:rPr>
              <a:t>Supporting leaner autonomy: choices in learning / student voice</a:t>
            </a:r>
          </a:p>
        </p:txBody>
      </p:sp>
      <p:sp>
        <p:nvSpPr>
          <p:cNvPr id="14" name="Rounded Rectangle 13"/>
          <p:cNvSpPr/>
          <p:nvPr/>
        </p:nvSpPr>
        <p:spPr bwMode="auto">
          <a:xfrm>
            <a:off x="2385859" y="1675595"/>
            <a:ext cx="7525120" cy="1004530"/>
          </a:xfrm>
          <a:prstGeom prst="roundRect">
            <a:avLst/>
          </a:prstGeom>
          <a:solidFill>
            <a:srgbClr val="FFCC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r>
              <a:rPr lang="en-US" sz="2800" b="1" dirty="0">
                <a:solidFill>
                  <a:srgbClr val="993366"/>
                </a:solidFill>
                <a:latin typeface="Arial" panose="020B0604020202020204" pitchFamily="34" charset="0"/>
                <a:cs typeface="Arial" panose="020B0604020202020204" pitchFamily="34" charset="0"/>
              </a:rPr>
              <a:t>Use of appropriate tools to support learning</a:t>
            </a:r>
          </a:p>
        </p:txBody>
      </p:sp>
      <p:sp>
        <p:nvSpPr>
          <p:cNvPr id="5" name="TextBox 4"/>
          <p:cNvSpPr txBox="1"/>
          <p:nvPr/>
        </p:nvSpPr>
        <p:spPr>
          <a:xfrm>
            <a:off x="1580205" y="6534141"/>
            <a:ext cx="3813250" cy="400110"/>
          </a:xfrm>
          <a:prstGeom prst="rect">
            <a:avLst/>
          </a:prstGeom>
          <a:noFill/>
        </p:spPr>
        <p:txBody>
          <a:bodyPr wrap="square" rtlCol="0">
            <a:spAutoFit/>
          </a:bodyPr>
          <a:lstStyle/>
          <a:p>
            <a:r>
              <a:rPr lang="en-GB" sz="2000"/>
              <a:t>(Waring </a:t>
            </a:r>
            <a:r>
              <a:rPr lang="en-GB" sz="2000" dirty="0"/>
              <a:t>and Evans, 2015)</a:t>
            </a:r>
          </a:p>
        </p:txBody>
      </p:sp>
    </p:spTree>
    <p:extLst>
      <p:ext uri="{BB962C8B-B14F-4D97-AF65-F5344CB8AC3E}">
        <p14:creationId xmlns:p14="http://schemas.microsoft.com/office/powerpoint/2010/main" val="3714011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42</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p:txBody>
          <a:bodyPr/>
          <a:lstStyle/>
          <a:p>
            <a:pPr algn="ctr"/>
            <a:r>
              <a:rPr lang="en-US" b="1" dirty="0" smtClean="0">
                <a:solidFill>
                  <a:srgbClr val="014359"/>
                </a:solidFill>
                <a:latin typeface="Arial" pitchFamily="34" charset="0"/>
                <a:ea typeface="ＭＳ Ｐゴシック" charset="0"/>
                <a:cs typeface="Arial" pitchFamily="34" charset="0"/>
              </a:rPr>
              <a:t>Self-Regulatory Approach</a:t>
            </a:r>
            <a:endParaRPr lang="en-US" b="1" dirty="0">
              <a:solidFill>
                <a:srgbClr val="014359"/>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1847850" y="1428736"/>
            <a:ext cx="8534430" cy="5429264"/>
          </a:xfrm>
        </p:spPr>
        <p:txBody>
          <a:bodyPr/>
          <a:lstStyle/>
          <a:p>
            <a:pPr>
              <a:buNone/>
            </a:pPr>
            <a:r>
              <a:rPr lang="en-GB" sz="2000" dirty="0">
                <a:solidFill>
                  <a:srgbClr val="000000"/>
                </a:solidFill>
                <a:latin typeface="Arial" pitchFamily="34" charset="0"/>
                <a:cs typeface="Arial" pitchFamily="34" charset="0"/>
              </a:rPr>
              <a:t>	</a:t>
            </a:r>
          </a:p>
          <a:p>
            <a:pPr>
              <a:buNone/>
            </a:pPr>
            <a:r>
              <a:rPr lang="en-GB" sz="2000" dirty="0">
                <a:solidFill>
                  <a:srgbClr val="000000"/>
                </a:solidFill>
                <a:latin typeface="Arial" pitchFamily="34" charset="0"/>
                <a:cs typeface="Arial" pitchFamily="34" charset="0"/>
              </a:rPr>
              <a:t>	</a:t>
            </a:r>
            <a:r>
              <a:rPr lang="en-GB" sz="3200" dirty="0">
                <a:solidFill>
                  <a:srgbClr val="000000"/>
                </a:solidFill>
                <a:latin typeface="Calibri" panose="020F0502020204030204" pitchFamily="34" charset="0"/>
                <a:cs typeface="Arial" pitchFamily="34" charset="0"/>
              </a:rPr>
              <a:t>The key aim of assessment feedback should be to support students to become more</a:t>
            </a:r>
            <a:r>
              <a:rPr lang="en-GB" sz="3200" dirty="0">
                <a:solidFill>
                  <a:srgbClr val="FF33CC"/>
                </a:solidFill>
                <a:latin typeface="Calibri" panose="020F0502020204030204" pitchFamily="34" charset="0"/>
                <a:cs typeface="Arial" pitchFamily="34" charset="0"/>
              </a:rPr>
              <a:t> </a:t>
            </a:r>
            <a:r>
              <a:rPr lang="en-GB" sz="3200" b="1" dirty="0">
                <a:solidFill>
                  <a:srgbClr val="FF33CC"/>
                </a:solidFill>
                <a:latin typeface="Calibri" panose="020F0502020204030204" pitchFamily="34" charset="0"/>
                <a:cs typeface="Arial" pitchFamily="34" charset="0"/>
              </a:rPr>
              <a:t>self-regulatory</a:t>
            </a:r>
            <a:r>
              <a:rPr lang="en-GB" sz="3200" dirty="0">
                <a:solidFill>
                  <a:srgbClr val="FF33CC"/>
                </a:solidFill>
                <a:latin typeface="Calibri" panose="020F0502020204030204" pitchFamily="34" charset="0"/>
                <a:cs typeface="Arial" pitchFamily="34" charset="0"/>
              </a:rPr>
              <a:t> </a:t>
            </a:r>
            <a:r>
              <a:rPr lang="en-GB" sz="3200" dirty="0">
                <a:solidFill>
                  <a:srgbClr val="000000"/>
                </a:solidFill>
                <a:latin typeface="Calibri" panose="020F0502020204030204" pitchFamily="34" charset="0"/>
                <a:cs typeface="Arial" pitchFamily="34" charset="0"/>
              </a:rPr>
              <a:t>in managing their own learning as part of sustainable assessment practice; a focus on three core areas is recommended: </a:t>
            </a:r>
          </a:p>
          <a:p>
            <a:pPr algn="ctr">
              <a:buNone/>
            </a:pPr>
            <a:r>
              <a:rPr lang="en-GB" sz="3200" dirty="0">
                <a:solidFill>
                  <a:srgbClr val="FF33CC"/>
                </a:solidFill>
                <a:latin typeface="Calibri" panose="020F0502020204030204" pitchFamily="34" charset="0"/>
                <a:cs typeface="Arial" pitchFamily="34" charset="0"/>
              </a:rPr>
              <a:t>Assessment Literacy </a:t>
            </a:r>
          </a:p>
          <a:p>
            <a:pPr algn="ctr">
              <a:buNone/>
            </a:pPr>
            <a:r>
              <a:rPr lang="en-GB" sz="3200" dirty="0">
                <a:solidFill>
                  <a:srgbClr val="FF33CC"/>
                </a:solidFill>
                <a:latin typeface="Calibri" panose="020F0502020204030204" pitchFamily="34" charset="0"/>
                <a:cs typeface="Arial" pitchFamily="34" charset="0"/>
              </a:rPr>
              <a:t>Assessment Feedback </a:t>
            </a:r>
          </a:p>
          <a:p>
            <a:pPr algn="ctr">
              <a:buNone/>
            </a:pPr>
            <a:r>
              <a:rPr lang="en-GB" sz="3200" dirty="0">
                <a:solidFill>
                  <a:srgbClr val="FF33CC"/>
                </a:solidFill>
                <a:latin typeface="Calibri" panose="020F0502020204030204" pitchFamily="34" charset="0"/>
                <a:cs typeface="Arial" pitchFamily="34" charset="0"/>
              </a:rPr>
              <a:t>Assessment Design</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a:p>
            <a:endParaRPr lang="en-GB" sz="800" dirty="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Tree>
    <p:extLst>
      <p:ext uri="{BB962C8B-B14F-4D97-AF65-F5344CB8AC3E}">
        <p14:creationId xmlns:p14="http://schemas.microsoft.com/office/powerpoint/2010/main" val="12177193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43</a:t>
            </a:fld>
            <a:endParaRPr lang="en-US" sz="1400" dirty="0">
              <a:latin typeface="Georgia" charset="0"/>
            </a:endParaRPr>
          </a:p>
        </p:txBody>
      </p:sp>
      <p:sp>
        <p:nvSpPr>
          <p:cNvPr id="50178" name="Text Box 1026"/>
          <p:cNvSpPr txBox="1">
            <a:spLocks noChangeArrowheads="1"/>
          </p:cNvSpPr>
          <p:nvPr/>
        </p:nvSpPr>
        <p:spPr bwMode="auto">
          <a:xfrm>
            <a:off x="1631504" y="1602744"/>
            <a:ext cx="9036496" cy="5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marL="0" indent="0"/>
            <a:r>
              <a:rPr lang="en-GB" sz="2400" dirty="0">
                <a:latin typeface="Calibri" panose="020F0502020204030204" pitchFamily="34" charset="0"/>
              </a:rPr>
              <a:t> </a:t>
            </a:r>
          </a:p>
          <a:p>
            <a:pPr marL="1169988" indent="-808038">
              <a:buFont typeface="Arial" panose="020B0604020202020204" pitchFamily="34" charset="0"/>
              <a:buChar char="•"/>
            </a:pPr>
            <a:r>
              <a:rPr lang="en-GB" sz="2400" dirty="0">
                <a:latin typeface="Calibri" panose="020F0502020204030204" pitchFamily="34" charset="0"/>
              </a:rPr>
              <a:t>Student evaluations</a:t>
            </a:r>
          </a:p>
          <a:p>
            <a:pPr marL="1169988" indent="-808038">
              <a:buFont typeface="Arial" panose="020B0604020202020204" pitchFamily="34" charset="0"/>
              <a:buChar char="•"/>
            </a:pPr>
            <a:r>
              <a:rPr lang="en-GB" sz="2400" dirty="0">
                <a:latin typeface="Calibri" panose="020F0502020204030204" pitchFamily="34" charset="0"/>
              </a:rPr>
              <a:t>Student performance </a:t>
            </a:r>
          </a:p>
          <a:p>
            <a:pPr marL="1169988" indent="-808038">
              <a:buFont typeface="Arial" panose="020B0604020202020204" pitchFamily="34" charset="0"/>
              <a:buChar char="•"/>
            </a:pPr>
            <a:r>
              <a:rPr lang="en-GB" sz="2400" dirty="0">
                <a:latin typeface="Calibri" panose="020F0502020204030204" pitchFamily="34" charset="0"/>
              </a:rPr>
              <a:t>Comparison of module reviews over last few years</a:t>
            </a:r>
          </a:p>
          <a:p>
            <a:pPr marL="1169988" indent="-808038">
              <a:buFont typeface="Arial" panose="020B0604020202020204" pitchFamily="34" charset="0"/>
              <a:buChar char="•"/>
            </a:pPr>
            <a:r>
              <a:rPr lang="en-GB" sz="2400" dirty="0">
                <a:latin typeface="Calibri" panose="020F0502020204030204" pitchFamily="34" charset="0"/>
              </a:rPr>
              <a:t>Focused questions</a:t>
            </a:r>
          </a:p>
          <a:p>
            <a:pPr marL="1169988" indent="-808038">
              <a:buFont typeface="Arial" panose="020B0604020202020204" pitchFamily="34" charset="0"/>
              <a:buChar char="•"/>
            </a:pPr>
            <a:r>
              <a:rPr lang="en-GB" sz="2400" dirty="0">
                <a:latin typeface="Calibri" panose="020F0502020204030204" pitchFamily="34" charset="0"/>
              </a:rPr>
              <a:t>Student engagement in blackboard / in teaching sessions as RAP reps</a:t>
            </a:r>
          </a:p>
          <a:p>
            <a:pPr marL="1169988" indent="-808038">
              <a:buFont typeface="Arial" panose="020B0604020202020204" pitchFamily="34" charset="0"/>
              <a:buChar char="•"/>
            </a:pPr>
            <a:r>
              <a:rPr lang="en-GB" sz="2400" dirty="0">
                <a:latin typeface="Calibri" panose="020F0502020204030204" pitchFamily="34" charset="0"/>
              </a:rPr>
              <a:t>Pre-and post tests of specific gains in content; skills; knowledge</a:t>
            </a:r>
          </a:p>
          <a:p>
            <a:pPr marL="2509838" indent="-808038"/>
            <a:r>
              <a:rPr lang="en-GB" sz="2400" dirty="0">
                <a:latin typeface="Calibri" panose="020F0502020204030204" pitchFamily="34" charset="0"/>
              </a:rPr>
              <a:t>Specific assessment tools</a:t>
            </a:r>
          </a:p>
          <a:p>
            <a:pPr marL="2509838" indent="-808038"/>
            <a:r>
              <a:rPr lang="en-GB" sz="2400" dirty="0">
                <a:latin typeface="Calibri" panose="020F0502020204030204" pitchFamily="34" charset="0"/>
              </a:rPr>
              <a:t>Assessment literacy</a:t>
            </a:r>
          </a:p>
          <a:p>
            <a:pPr marL="2509838" indent="-808038"/>
            <a:r>
              <a:rPr lang="en-GB" sz="2400" dirty="0">
                <a:latin typeface="Calibri" panose="020F0502020204030204" pitchFamily="34" charset="0"/>
              </a:rPr>
              <a:t>Self-regulation</a:t>
            </a:r>
          </a:p>
          <a:p>
            <a:pPr marL="2509838" indent="-808038"/>
            <a:r>
              <a:rPr lang="en-GB" sz="2400" dirty="0">
                <a:latin typeface="Calibri" panose="020F0502020204030204" pitchFamily="34" charset="0"/>
              </a:rPr>
              <a:t>Use of feedback</a:t>
            </a:r>
          </a:p>
          <a:p>
            <a:pPr marL="0" indent="1254125"/>
            <a:endParaRPr lang="en-GB" sz="2400" dirty="0">
              <a:latin typeface="Calibri" panose="020F0502020204030204" pitchFamily="34" charset="0"/>
            </a:endParaRPr>
          </a:p>
          <a:p>
            <a:pPr marL="0" indent="1254125"/>
            <a:endParaRPr lang="en-GB" sz="2400" dirty="0">
              <a:latin typeface="Calibri" panose="020F0502020204030204" pitchFamily="34" charset="0"/>
            </a:endParaRPr>
          </a:p>
          <a:p>
            <a:pPr marL="542925" indent="-542925">
              <a:buFont typeface="Arial" panose="020B0604020202020204" pitchFamily="34" charset="0"/>
              <a:buChar char="•"/>
            </a:pPr>
            <a:endParaRPr lang="en-GB" sz="4000" dirty="0">
              <a:latin typeface="Calibri" panose="020F0502020204030204" pitchFamily="34" charset="0"/>
            </a:endParaRPr>
          </a:p>
        </p:txBody>
      </p:sp>
      <p:sp>
        <p:nvSpPr>
          <p:cNvPr id="50180" name="Rectangle 1028"/>
          <p:cNvSpPr>
            <a:spLocks noGrp="1" noChangeArrowheads="1"/>
          </p:cNvSpPr>
          <p:nvPr>
            <p:ph type="body" idx="1"/>
          </p:nvPr>
        </p:nvSpPr>
        <p:spPr>
          <a:xfrm>
            <a:off x="1524000" y="1561091"/>
            <a:ext cx="9252520" cy="5296909"/>
          </a:xfrm>
        </p:spPr>
        <p:txBody>
          <a:bodyPr/>
          <a:lstStyle/>
          <a:p>
            <a:pPr>
              <a:buNone/>
            </a:pPr>
            <a:endParaRPr lang="en-GB" sz="2000" dirty="0">
              <a:solidFill>
                <a:srgbClr val="000000"/>
              </a:solidFill>
              <a:latin typeface="Arial" pitchFamily="34" charset="0"/>
              <a:cs typeface="Arial" pitchFamily="34" charset="0"/>
            </a:endParaRPr>
          </a:p>
          <a:p>
            <a:pPr indent="200025">
              <a:buNone/>
            </a:pPr>
            <a:endParaRPr lang="en-GB" sz="2000" dirty="0">
              <a:solidFill>
                <a:srgbClr val="000000"/>
              </a:solidFill>
              <a:latin typeface="Arial" pitchFamily="34" charset="0"/>
              <a:cs typeface="Arial" pitchFamily="34" charset="0"/>
            </a:endParaRPr>
          </a:p>
        </p:txBody>
      </p:sp>
      <p:sp>
        <p:nvSpPr>
          <p:cNvPr id="6" name="Title 1"/>
          <p:cNvSpPr txBox="1">
            <a:spLocks/>
          </p:cNvSpPr>
          <p:nvPr/>
        </p:nvSpPr>
        <p:spPr bwMode="auto">
          <a:xfrm>
            <a:off x="1524000" y="21373"/>
            <a:ext cx="9144000" cy="15251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a:spcAft>
                <a:spcPts val="0"/>
              </a:spcAft>
            </a:pPr>
            <a:r>
              <a:rPr lang="en-GB" sz="6000" kern="0" dirty="0">
                <a:solidFill>
                  <a:srgbClr val="FFC000"/>
                </a:solidFill>
                <a:latin typeface="Arial" pitchFamily="34" charset="0"/>
                <a:cs typeface="Arial" pitchFamily="34" charset="0"/>
              </a:rPr>
              <a:t> </a:t>
            </a:r>
            <a:r>
              <a:rPr lang="en-GB" sz="8800" b="1" dirty="0">
                <a:solidFill>
                  <a:srgbClr val="FFCC00"/>
                </a:solidFill>
                <a:latin typeface="Calibri" panose="020F0502020204030204" pitchFamily="34" charset="0"/>
              </a:rPr>
              <a:t>Learning Gains</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48328" y="5758"/>
            <a:ext cx="1619672" cy="1519437"/>
          </a:xfrm>
          <a:prstGeom prst="rect">
            <a:avLst/>
          </a:prstGeom>
        </p:spPr>
      </p:pic>
    </p:spTree>
    <p:extLst>
      <p:ext uri="{BB962C8B-B14F-4D97-AF65-F5344CB8AC3E}">
        <p14:creationId xmlns:p14="http://schemas.microsoft.com/office/powerpoint/2010/main" val="1291357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99392"/>
            <a:ext cx="9144000" cy="6957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p:nvPr/>
        </p:nvPicPr>
        <p:blipFill>
          <a:blip r:embed="rId3" cstate="print"/>
          <a:srcRect l="29131" t="31141" r="53270" b="24077"/>
          <a:stretch>
            <a:fillRect/>
          </a:stretch>
        </p:blipFill>
        <p:spPr bwMode="auto">
          <a:xfrm>
            <a:off x="1716336" y="188640"/>
            <a:ext cx="4248472" cy="6169318"/>
          </a:xfrm>
          <a:prstGeom prst="rect">
            <a:avLst/>
          </a:prstGeom>
          <a:noFill/>
          <a:ln w="9525">
            <a:noFill/>
            <a:miter lim="800000"/>
            <a:headEnd/>
            <a:tailEnd/>
          </a:ln>
        </p:spPr>
      </p:pic>
      <p:sp>
        <p:nvSpPr>
          <p:cNvPr id="3" name="Rectangle 2"/>
          <p:cNvSpPr/>
          <p:nvPr/>
        </p:nvSpPr>
        <p:spPr>
          <a:xfrm>
            <a:off x="6528048" y="500043"/>
            <a:ext cx="3925670" cy="3508653"/>
          </a:xfrm>
          <a:prstGeom prst="rect">
            <a:avLst/>
          </a:prstGeom>
          <a:solidFill>
            <a:srgbClr val="000000"/>
          </a:solidFill>
        </p:spPr>
        <p:txBody>
          <a:bodyPr wrap="square">
            <a:spAutoFit/>
          </a:bodyPr>
          <a:lstStyle/>
          <a:p>
            <a:r>
              <a:rPr lang="en-GB" sz="2000" b="1" dirty="0">
                <a:solidFill>
                  <a:schemeClr val="bg1"/>
                </a:solidFill>
              </a:rPr>
              <a:t>Waring, M., &amp; Evans, C. </a:t>
            </a:r>
            <a:r>
              <a:rPr lang="en-GB" sz="2000" b="1" i="1" dirty="0">
                <a:solidFill>
                  <a:schemeClr val="bg1"/>
                </a:solidFill>
              </a:rPr>
              <a:t>(</a:t>
            </a:r>
            <a:r>
              <a:rPr lang="en-GB" sz="2000" b="1" dirty="0">
                <a:solidFill>
                  <a:schemeClr val="bg1"/>
                </a:solidFill>
              </a:rPr>
              <a:t>2015). </a:t>
            </a:r>
          </a:p>
          <a:p>
            <a:endParaRPr lang="en-GB" sz="800" b="1" i="1" dirty="0">
              <a:solidFill>
                <a:schemeClr val="bg1"/>
              </a:solidFill>
            </a:endParaRPr>
          </a:p>
          <a:p>
            <a:r>
              <a:rPr lang="en-GB" sz="2000" b="1" i="1" dirty="0">
                <a:solidFill>
                  <a:schemeClr val="bg1"/>
                </a:solidFill>
              </a:rPr>
              <a:t>Understanding Pedagogy: Developing a Critical Approach to Teaching and Learning. </a:t>
            </a:r>
          </a:p>
          <a:p>
            <a:endParaRPr lang="en-GB" sz="800" b="1" dirty="0">
              <a:solidFill>
                <a:schemeClr val="bg1"/>
              </a:solidFill>
            </a:endParaRPr>
          </a:p>
          <a:p>
            <a:r>
              <a:rPr lang="en-GB" b="1" dirty="0">
                <a:solidFill>
                  <a:schemeClr val="bg1"/>
                </a:solidFill>
              </a:rPr>
              <a:t>Abingdon, Oxford, United Kingdom: Routledge. </a:t>
            </a:r>
          </a:p>
          <a:p>
            <a:endParaRPr lang="en-GB" b="1" dirty="0">
              <a:solidFill>
                <a:schemeClr val="bg1"/>
              </a:solidFill>
              <a:hlinkClick r:id=""/>
            </a:endParaRPr>
          </a:p>
          <a:p>
            <a:r>
              <a:rPr lang="en-GB" b="1" dirty="0">
                <a:solidFill>
                  <a:schemeClr val="bg1"/>
                </a:solidFill>
                <a:hlinkClick r:id=""/>
              </a:rPr>
              <a:t>http://www.amazon.co.uk/Understanding-Pedagogy-Developing-critical-approach/dp/041557174X</a:t>
            </a:r>
            <a:endParaRPr lang="en-GB" b="1" dirty="0">
              <a:solidFill>
                <a:schemeClr val="bg1"/>
              </a:solidFill>
            </a:endParaRPr>
          </a:p>
          <a:p>
            <a:endParaRPr lang="en-GB" b="1" dirty="0"/>
          </a:p>
        </p:txBody>
      </p:sp>
    </p:spTree>
    <p:extLst>
      <p:ext uri="{BB962C8B-B14F-4D97-AF65-F5344CB8AC3E}">
        <p14:creationId xmlns:p14="http://schemas.microsoft.com/office/powerpoint/2010/main" val="1563429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1633954"/>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endParaRPr lang="en-GB" sz="4800" dirty="0">
              <a:solidFill>
                <a:schemeClr val="bg1"/>
              </a:solidFill>
            </a:endParaRPr>
          </a:p>
          <a:p>
            <a:pPr algn="ctr"/>
            <a:r>
              <a:rPr lang="en-GB" sz="4800" b="1" dirty="0" smtClean="0">
                <a:solidFill>
                  <a:srgbClr val="FFC000"/>
                </a:solidFill>
              </a:rPr>
              <a:t>ALL ABOUT DESIGN</a:t>
            </a:r>
          </a:p>
          <a:p>
            <a:pPr algn="ctr"/>
            <a:r>
              <a:rPr lang="en-GB" sz="4800" b="1" dirty="0" smtClean="0">
                <a:solidFill>
                  <a:schemeClr val="bg1"/>
                </a:solidFill>
              </a:rPr>
              <a:t>Greater </a:t>
            </a:r>
            <a:r>
              <a:rPr lang="en-GB" sz="4800" b="1" dirty="0">
                <a:solidFill>
                  <a:schemeClr val="bg1"/>
                </a:solidFill>
              </a:rPr>
              <a:t>emphasis should be placed on </a:t>
            </a:r>
            <a:r>
              <a:rPr lang="en-GB" sz="4800" b="1" dirty="0">
                <a:solidFill>
                  <a:srgbClr val="FFC000"/>
                </a:solidFill>
              </a:rPr>
              <a:t>assessment designs that promote student engagement </a:t>
            </a:r>
            <a:r>
              <a:rPr lang="en-GB" sz="4800" b="1" dirty="0">
                <a:solidFill>
                  <a:schemeClr val="bg1"/>
                </a:solidFill>
              </a:rPr>
              <a:t>with </a:t>
            </a:r>
            <a:r>
              <a:rPr lang="en-GB" sz="4800" b="1" u="sng" dirty="0">
                <a:solidFill>
                  <a:schemeClr val="bg1"/>
                </a:solidFill>
              </a:rPr>
              <a:t>all</a:t>
            </a:r>
            <a:r>
              <a:rPr lang="en-GB" sz="4800" b="1" dirty="0">
                <a:solidFill>
                  <a:schemeClr val="bg1"/>
                </a:solidFill>
              </a:rPr>
              <a:t> dimensions of the assessment process as part of </a:t>
            </a:r>
            <a:r>
              <a:rPr lang="en-GB" sz="4800" b="1" dirty="0">
                <a:solidFill>
                  <a:srgbClr val="FFC000"/>
                </a:solidFill>
              </a:rPr>
              <a:t>‘knowing to’ </a:t>
            </a:r>
            <a:r>
              <a:rPr lang="en-GB" sz="4800" dirty="0">
                <a:solidFill>
                  <a:schemeClr val="bg1"/>
                </a:solidFill>
              </a:rPr>
              <a:t>(Sadler, </a:t>
            </a:r>
            <a:r>
              <a:rPr lang="en-GB" sz="4800" dirty="0" smtClean="0">
                <a:solidFill>
                  <a:schemeClr val="bg1"/>
                </a:solidFill>
              </a:rPr>
              <a:t>2013)</a:t>
            </a:r>
            <a:endParaRPr lang="en-GB" sz="4800" dirty="0">
              <a:solidFill>
                <a:schemeClr val="bg1"/>
              </a:solidFill>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4010712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srcRect l="21272" t="29545" r="21726" b="14320"/>
          <a:stretch/>
        </p:blipFill>
        <p:spPr bwMode="auto">
          <a:xfrm>
            <a:off x="509286" y="324091"/>
            <a:ext cx="11377913" cy="6412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8969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06FF9B-9564-3F46-8DD6-3A7201BB28DD}" type="slidenum">
              <a:rPr lang="en-US" smtClean="0"/>
              <a:pPr>
                <a:defRPr/>
              </a:pPr>
              <a:t>7</a:t>
            </a:fld>
            <a:endParaRPr lang="en-US" dirty="0"/>
          </a:p>
        </p:txBody>
      </p:sp>
      <p:pic>
        <p:nvPicPr>
          <p:cNvPr id="3" name="Picture 2"/>
          <p:cNvPicPr/>
          <p:nvPr/>
        </p:nvPicPr>
        <p:blipFill rotWithShape="1">
          <a:blip r:embed="rId3" cstate="print"/>
          <a:srcRect l="14358" t="19144" r="13850" b="8057"/>
          <a:stretch/>
        </p:blipFill>
        <p:spPr bwMode="auto">
          <a:xfrm>
            <a:off x="648069" y="150920"/>
            <a:ext cx="10955045" cy="6615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4664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2095619"/>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r>
              <a:rPr lang="en-GB" sz="4800" dirty="0">
                <a:solidFill>
                  <a:schemeClr val="bg1"/>
                </a:solidFill>
              </a:rPr>
              <a:t>	</a:t>
            </a:r>
            <a:r>
              <a:rPr lang="en-GB" sz="4800" dirty="0" smtClean="0">
                <a:solidFill>
                  <a:schemeClr val="bg1"/>
                </a:solidFill>
              </a:rPr>
              <a:t>What we do in assessment and how we do it 	 impacts achievement – it is the micro 	details of the approach and how attuned it is  	to context</a:t>
            </a:r>
          </a:p>
          <a:p>
            <a:endParaRPr lang="en-GB" sz="4800" dirty="0">
              <a:solidFill>
                <a:schemeClr val="bg1"/>
              </a:solidFill>
            </a:endParaRPr>
          </a:p>
          <a:p>
            <a:r>
              <a:rPr lang="en-GB" sz="4800" dirty="0" smtClean="0">
                <a:solidFill>
                  <a:schemeClr val="bg1"/>
                </a:solidFill>
              </a:rPr>
              <a:t>	</a:t>
            </a:r>
            <a:r>
              <a:rPr lang="en-GB" sz="4800" b="1" dirty="0" smtClean="0">
                <a:solidFill>
                  <a:srgbClr val="FFC000"/>
                </a:solidFill>
              </a:rPr>
              <a:t>What are the variables that impact our 	practice? Who are our tribes? Are they all 	</a:t>
            </a:r>
          </a:p>
          <a:p>
            <a:r>
              <a:rPr lang="en-GB" sz="4800" b="1" dirty="0">
                <a:solidFill>
                  <a:srgbClr val="FFC000"/>
                </a:solidFill>
              </a:rPr>
              <a:t>	</a:t>
            </a:r>
            <a:r>
              <a:rPr lang="en-GB" sz="4800" b="1" dirty="0" smtClean="0">
                <a:solidFill>
                  <a:srgbClr val="FFC000"/>
                </a:solidFill>
              </a:rPr>
              <a:t>benefitting equally? </a:t>
            </a:r>
            <a:endParaRPr lang="en-GB" b="1" dirty="0">
              <a:solidFill>
                <a:srgbClr val="FFC000"/>
              </a:solidFill>
            </a:endParaRP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497716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9</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p:txBody>
          <a:bodyPr/>
          <a:lstStyle/>
          <a:p>
            <a:pPr algn="ctr"/>
            <a:r>
              <a:rPr lang="en-US" b="1" dirty="0" smtClean="0">
                <a:solidFill>
                  <a:srgbClr val="014359"/>
                </a:solidFill>
                <a:latin typeface="Arial" pitchFamily="34" charset="0"/>
                <a:ea typeface="ＭＳ Ｐゴシック" charset="0"/>
                <a:cs typeface="Arial" pitchFamily="34" charset="0"/>
              </a:rPr>
              <a:t>Key Themes in Effective Designs</a:t>
            </a:r>
            <a:endParaRPr lang="en-US" b="1" dirty="0">
              <a:solidFill>
                <a:srgbClr val="014359"/>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1847850" y="1428737"/>
            <a:ext cx="8534430" cy="5286411"/>
          </a:xfrm>
        </p:spPr>
        <p:txBody>
          <a:bodyPr/>
          <a:lstStyle/>
          <a:p>
            <a:endParaRPr lang="en-GB" sz="2000" b="1" dirty="0">
              <a:solidFill>
                <a:srgbClr val="000000"/>
              </a:solidFill>
              <a:latin typeface="Arial" pitchFamily="34" charset="0"/>
              <a:cs typeface="Arial" pitchFamily="34" charset="0"/>
            </a:endParaRPr>
          </a:p>
          <a:p>
            <a:pPr>
              <a:buNone/>
            </a:pPr>
            <a:endParaRPr lang="en-GB" sz="800" dirty="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
        <p:nvSpPr>
          <p:cNvPr id="10" name="TextBox 9"/>
          <p:cNvSpPr txBox="1"/>
          <p:nvPr/>
        </p:nvSpPr>
        <p:spPr>
          <a:xfrm>
            <a:off x="2676500" y="3224210"/>
            <a:ext cx="1571636" cy="369332"/>
          </a:xfrm>
          <a:prstGeom prst="rect">
            <a:avLst/>
          </a:prstGeom>
          <a:noFill/>
        </p:spPr>
        <p:txBody>
          <a:bodyPr wrap="square" rtlCol="0">
            <a:spAutoFit/>
          </a:bodyPr>
          <a:lstStyle/>
          <a:p>
            <a:endParaRPr lang="en-GB" dirty="0"/>
          </a:p>
        </p:txBody>
      </p:sp>
      <p:sp>
        <p:nvSpPr>
          <p:cNvPr id="13" name="TextBox 12"/>
          <p:cNvSpPr txBox="1"/>
          <p:nvPr/>
        </p:nvSpPr>
        <p:spPr>
          <a:xfrm>
            <a:off x="7381884" y="3214686"/>
            <a:ext cx="2714644" cy="523220"/>
          </a:xfrm>
          <a:prstGeom prst="rect">
            <a:avLst/>
          </a:prstGeom>
          <a:noFill/>
        </p:spPr>
        <p:txBody>
          <a:bodyPr wrap="square" rtlCol="0">
            <a:spAutoFit/>
          </a:bodyPr>
          <a:lstStyle/>
          <a:p>
            <a:r>
              <a:rPr lang="en-GB" sz="2800" b="1" dirty="0">
                <a:solidFill>
                  <a:schemeClr val="bg1"/>
                </a:solidFill>
              </a:rPr>
              <a:t>Partnership</a:t>
            </a:r>
          </a:p>
        </p:txBody>
      </p:sp>
      <p:sp>
        <p:nvSpPr>
          <p:cNvPr id="18" name="TextBox 17"/>
          <p:cNvSpPr txBox="1"/>
          <p:nvPr/>
        </p:nvSpPr>
        <p:spPr>
          <a:xfrm>
            <a:off x="7667636" y="1823166"/>
            <a:ext cx="3505194" cy="4216539"/>
          </a:xfrm>
          <a:prstGeom prst="rect">
            <a:avLst/>
          </a:prstGeom>
          <a:noFill/>
        </p:spPr>
        <p:txBody>
          <a:bodyPr wrap="square" rtlCol="0">
            <a:spAutoFit/>
          </a:bodyPr>
          <a:lstStyle/>
          <a:p>
            <a:pPr algn="ctr"/>
            <a:r>
              <a:rPr lang="en-GB" sz="3200" b="1" dirty="0">
                <a:solidFill>
                  <a:srgbClr val="7030A0"/>
                </a:solidFill>
              </a:rPr>
              <a:t>Partnership</a:t>
            </a:r>
          </a:p>
          <a:p>
            <a:endParaRPr lang="en-GB" sz="2000" b="1" dirty="0"/>
          </a:p>
          <a:p>
            <a:pPr marL="342900" indent="-342900">
              <a:buFont typeface="Arial" panose="020B0604020202020204" pitchFamily="34" charset="0"/>
              <a:buChar char="•"/>
            </a:pPr>
            <a:r>
              <a:rPr lang="en-GB" sz="2400" b="1" dirty="0">
                <a:solidFill>
                  <a:srgbClr val="000000"/>
                </a:solidFill>
              </a:rPr>
              <a:t>Bringing the outside in (Bass, 2012</a:t>
            </a:r>
            <a:r>
              <a:rPr lang="en-GB" sz="2400" b="1" dirty="0" smtClean="0">
                <a:solidFill>
                  <a:srgbClr val="000000"/>
                </a:solidFill>
              </a:rPr>
              <a:t>)</a:t>
            </a:r>
            <a:endParaRPr lang="en-GB" sz="2400" b="1" dirty="0">
              <a:solidFill>
                <a:srgbClr val="000000"/>
              </a:solidFill>
            </a:endParaRPr>
          </a:p>
          <a:p>
            <a:pPr marL="342900" indent="-342900">
              <a:buFont typeface="Arial" panose="020B0604020202020204" pitchFamily="34" charset="0"/>
              <a:buChar char="•"/>
            </a:pPr>
            <a:r>
              <a:rPr lang="en-GB" sz="2400" b="1" dirty="0">
                <a:solidFill>
                  <a:srgbClr val="000000"/>
                </a:solidFill>
              </a:rPr>
              <a:t>Engaging students in assessment </a:t>
            </a:r>
            <a:r>
              <a:rPr lang="en-GB" sz="2400" b="1" dirty="0" smtClean="0">
                <a:solidFill>
                  <a:srgbClr val="000000"/>
                </a:solidFill>
              </a:rPr>
              <a:t>design</a:t>
            </a:r>
            <a:endParaRPr lang="en-GB" sz="2400" b="1" dirty="0">
              <a:solidFill>
                <a:srgbClr val="000000"/>
              </a:solidFill>
            </a:endParaRPr>
          </a:p>
          <a:p>
            <a:pPr marL="342900" indent="-342900">
              <a:buFont typeface="Arial" panose="020B0604020202020204" pitchFamily="34" charset="0"/>
              <a:buChar char="•"/>
            </a:pPr>
            <a:r>
              <a:rPr lang="en-GB" sz="2400" b="1" dirty="0">
                <a:solidFill>
                  <a:srgbClr val="000000"/>
                </a:solidFill>
              </a:rPr>
              <a:t>Supporting students’ development &amp; navigation of learning environments </a:t>
            </a:r>
            <a:endParaRPr lang="en-GB" sz="2400" b="1" dirty="0" smtClean="0">
              <a:solidFill>
                <a:srgbClr val="000000"/>
              </a:solidFill>
            </a:endParaRPr>
          </a:p>
          <a:p>
            <a:pPr marL="342900" indent="-342900">
              <a:buFont typeface="Arial" panose="020B0604020202020204" pitchFamily="34" charset="0"/>
              <a:buChar char="•"/>
            </a:pPr>
            <a:r>
              <a:rPr lang="en-GB" sz="2400" b="1" dirty="0" smtClean="0">
                <a:solidFill>
                  <a:srgbClr val="000000"/>
                </a:solidFill>
              </a:rPr>
              <a:t>Co-authorship</a:t>
            </a:r>
            <a:endParaRPr lang="en-GB" sz="2400" b="1" dirty="0">
              <a:solidFill>
                <a:srgbClr val="000000"/>
              </a:solidFill>
            </a:endParaRPr>
          </a:p>
        </p:txBody>
      </p:sp>
      <p:sp>
        <p:nvSpPr>
          <p:cNvPr id="19" name="TextBox 18"/>
          <p:cNvSpPr txBox="1"/>
          <p:nvPr/>
        </p:nvSpPr>
        <p:spPr>
          <a:xfrm>
            <a:off x="365916" y="1887885"/>
            <a:ext cx="3907554" cy="3539430"/>
          </a:xfrm>
          <a:prstGeom prst="rect">
            <a:avLst/>
          </a:prstGeom>
          <a:noFill/>
        </p:spPr>
        <p:txBody>
          <a:bodyPr wrap="square" rtlCol="0">
            <a:spAutoFit/>
          </a:bodyPr>
          <a:lstStyle/>
          <a:p>
            <a:pPr algn="ctr"/>
            <a:r>
              <a:rPr lang="en-GB" sz="3200" b="1" dirty="0">
                <a:solidFill>
                  <a:srgbClr val="FF0000"/>
                </a:solidFill>
              </a:rPr>
              <a:t>Relevance</a:t>
            </a:r>
          </a:p>
          <a:p>
            <a:endParaRPr lang="en-GB" sz="2400" b="1" dirty="0"/>
          </a:p>
          <a:p>
            <a:pPr marL="342900" indent="-342900">
              <a:buFont typeface="Arial" panose="020B0604020202020204" pitchFamily="34" charset="0"/>
              <a:buChar char="•"/>
            </a:pPr>
            <a:r>
              <a:rPr lang="en-GB" sz="2400" b="1" dirty="0">
                <a:solidFill>
                  <a:srgbClr val="000000"/>
                </a:solidFill>
              </a:rPr>
              <a:t>Real life </a:t>
            </a:r>
            <a:r>
              <a:rPr lang="en-GB" sz="2400" b="1" dirty="0" smtClean="0">
                <a:solidFill>
                  <a:srgbClr val="000000"/>
                </a:solidFill>
              </a:rPr>
              <a:t>examples</a:t>
            </a:r>
            <a:endParaRPr lang="en-GB" sz="2400" b="1" dirty="0">
              <a:solidFill>
                <a:srgbClr val="000000"/>
              </a:solidFill>
            </a:endParaRPr>
          </a:p>
          <a:p>
            <a:pPr marL="342900" indent="-342900">
              <a:buFont typeface="Arial" panose="020B0604020202020204" pitchFamily="34" charset="0"/>
              <a:buChar char="•"/>
            </a:pPr>
            <a:r>
              <a:rPr lang="en-GB" sz="2400" b="1" dirty="0">
                <a:solidFill>
                  <a:srgbClr val="000000"/>
                </a:solidFill>
              </a:rPr>
              <a:t>Connecting with communities within and beyond </a:t>
            </a:r>
            <a:r>
              <a:rPr lang="en-GB" sz="2400" b="1" dirty="0" smtClean="0">
                <a:solidFill>
                  <a:srgbClr val="000000"/>
                </a:solidFill>
              </a:rPr>
              <a:t>HE</a:t>
            </a:r>
            <a:endParaRPr lang="en-GB" sz="2400" b="1" dirty="0">
              <a:solidFill>
                <a:srgbClr val="000000"/>
              </a:solidFill>
            </a:endParaRPr>
          </a:p>
          <a:p>
            <a:pPr marL="342900" indent="-342900">
              <a:buFont typeface="Arial" panose="020B0604020202020204" pitchFamily="34" charset="0"/>
              <a:buChar char="•"/>
            </a:pPr>
            <a:r>
              <a:rPr lang="en-GB" sz="2400" b="1" dirty="0" smtClean="0">
                <a:solidFill>
                  <a:srgbClr val="000000"/>
                </a:solidFill>
              </a:rPr>
              <a:t>Forward thinking</a:t>
            </a:r>
            <a:endParaRPr lang="en-GB" sz="2400" b="1" dirty="0">
              <a:solidFill>
                <a:srgbClr val="000000"/>
              </a:solidFill>
            </a:endParaRPr>
          </a:p>
          <a:p>
            <a:pPr marL="342900" indent="-342900">
              <a:buFont typeface="Arial" panose="020B0604020202020204" pitchFamily="34" charset="0"/>
              <a:buChar char="•"/>
            </a:pPr>
            <a:r>
              <a:rPr lang="en-GB" sz="2400" b="1" dirty="0">
                <a:solidFill>
                  <a:srgbClr val="000000"/>
                </a:solidFill>
              </a:rPr>
              <a:t>Design of Assessment: </a:t>
            </a:r>
            <a:endParaRPr lang="en-GB" sz="2400" b="1" dirty="0" smtClean="0">
              <a:solidFill>
                <a:srgbClr val="000000"/>
              </a:solidFill>
            </a:endParaRPr>
          </a:p>
          <a:p>
            <a:r>
              <a:rPr lang="en-GB" sz="2400" b="1" dirty="0" smtClean="0">
                <a:solidFill>
                  <a:srgbClr val="000000"/>
                </a:solidFill>
              </a:rPr>
              <a:t>       The </a:t>
            </a:r>
            <a:r>
              <a:rPr lang="en-GB" sz="2400" b="1" dirty="0">
                <a:solidFill>
                  <a:srgbClr val="000000"/>
                </a:solidFill>
              </a:rPr>
              <a:t>long game</a:t>
            </a:r>
          </a:p>
        </p:txBody>
      </p:sp>
      <p:sp>
        <p:nvSpPr>
          <p:cNvPr id="20" name="TextBox 19"/>
          <p:cNvSpPr txBox="1"/>
          <p:nvPr/>
        </p:nvSpPr>
        <p:spPr>
          <a:xfrm>
            <a:off x="4000274" y="1808066"/>
            <a:ext cx="3524486" cy="4739759"/>
          </a:xfrm>
          <a:prstGeom prst="rect">
            <a:avLst/>
          </a:prstGeom>
          <a:noFill/>
        </p:spPr>
        <p:txBody>
          <a:bodyPr wrap="square" rtlCol="0">
            <a:spAutoFit/>
          </a:bodyPr>
          <a:lstStyle/>
          <a:p>
            <a:pPr algn="ctr"/>
            <a:r>
              <a:rPr lang="en-GB" sz="3600" b="1" dirty="0" smtClean="0">
                <a:solidFill>
                  <a:srgbClr val="FFC000"/>
                </a:solidFill>
              </a:rPr>
              <a:t>Agency</a:t>
            </a:r>
            <a:endParaRPr lang="en-GB" sz="3600" b="1" dirty="0"/>
          </a:p>
          <a:p>
            <a:pPr marL="342900" indent="-342900">
              <a:buFont typeface="Arial" panose="020B0604020202020204" pitchFamily="34" charset="0"/>
              <a:buChar char="•"/>
            </a:pPr>
            <a:r>
              <a:rPr lang="en-GB" sz="2400" b="1" dirty="0">
                <a:solidFill>
                  <a:srgbClr val="000000"/>
                </a:solidFill>
              </a:rPr>
              <a:t>Use of guided discovery </a:t>
            </a:r>
            <a:r>
              <a:rPr lang="en-GB" sz="2400" b="1" dirty="0" smtClean="0">
                <a:solidFill>
                  <a:srgbClr val="000000"/>
                </a:solidFill>
              </a:rPr>
              <a:t>experiences</a:t>
            </a:r>
            <a:endParaRPr lang="en-GB" sz="2400" b="1" dirty="0">
              <a:solidFill>
                <a:srgbClr val="000000"/>
              </a:solidFill>
            </a:endParaRPr>
          </a:p>
          <a:p>
            <a:pPr marL="342900" indent="-342900">
              <a:buFont typeface="Arial" panose="020B0604020202020204" pitchFamily="34" charset="0"/>
              <a:buChar char="•"/>
            </a:pPr>
            <a:r>
              <a:rPr lang="en-GB" sz="2400" b="1" dirty="0">
                <a:solidFill>
                  <a:srgbClr val="000000"/>
                </a:solidFill>
              </a:rPr>
              <a:t>Universal </a:t>
            </a:r>
            <a:r>
              <a:rPr lang="en-GB" sz="2400" b="1" dirty="0" smtClean="0">
                <a:solidFill>
                  <a:srgbClr val="000000"/>
                </a:solidFill>
              </a:rPr>
              <a:t>Design</a:t>
            </a:r>
          </a:p>
          <a:p>
            <a:pPr marL="342900" indent="-342900">
              <a:buFont typeface="Arial" panose="020B0604020202020204" pitchFamily="34" charset="0"/>
              <a:buChar char="•"/>
            </a:pPr>
            <a:r>
              <a:rPr lang="en-GB" sz="2400" b="1" dirty="0" smtClean="0">
                <a:solidFill>
                  <a:srgbClr val="000000"/>
                </a:solidFill>
              </a:rPr>
              <a:t>Ensuring </a:t>
            </a:r>
            <a:r>
              <a:rPr lang="en-GB" sz="2400" b="1" dirty="0">
                <a:solidFill>
                  <a:srgbClr val="000000"/>
                </a:solidFill>
              </a:rPr>
              <a:t>accessibility of materials / processes / </a:t>
            </a:r>
            <a:r>
              <a:rPr lang="en-GB" sz="2400" b="1" dirty="0" smtClean="0">
                <a:solidFill>
                  <a:srgbClr val="000000"/>
                </a:solidFill>
              </a:rPr>
              <a:t>procedures</a:t>
            </a:r>
            <a:endParaRPr lang="en-GB" sz="2400" b="1" dirty="0">
              <a:solidFill>
                <a:srgbClr val="000000"/>
              </a:solidFill>
            </a:endParaRPr>
          </a:p>
          <a:p>
            <a:pPr marL="342900" indent="-342900">
              <a:buFont typeface="Arial" panose="020B0604020202020204" pitchFamily="34" charset="0"/>
              <a:buChar char="•"/>
            </a:pPr>
            <a:r>
              <a:rPr lang="en-GB" sz="2400" b="1" dirty="0" smtClean="0">
                <a:solidFill>
                  <a:srgbClr val="000000"/>
                </a:solidFill>
              </a:rPr>
              <a:t>Emphasising student self-management</a:t>
            </a:r>
            <a:endParaRPr lang="en-GB" sz="2400" b="1" dirty="0">
              <a:solidFill>
                <a:srgbClr val="000000"/>
              </a:solidFill>
            </a:endParaRPr>
          </a:p>
          <a:p>
            <a:pPr marL="342900" indent="-342900">
              <a:buFont typeface="Arial" panose="020B0604020202020204" pitchFamily="34" charset="0"/>
              <a:buChar char="•"/>
            </a:pPr>
            <a:r>
              <a:rPr lang="en-GB" sz="2400" b="1" dirty="0" smtClean="0">
                <a:solidFill>
                  <a:srgbClr val="000000"/>
                </a:solidFill>
              </a:rPr>
              <a:t>Transparent</a:t>
            </a:r>
          </a:p>
          <a:p>
            <a:pPr marL="342900" indent="-342900">
              <a:buFont typeface="Arial" panose="020B0604020202020204" pitchFamily="34" charset="0"/>
              <a:buChar char="•"/>
            </a:pPr>
            <a:r>
              <a:rPr lang="en-GB" sz="2400" b="1" dirty="0" smtClean="0">
                <a:solidFill>
                  <a:srgbClr val="000000"/>
                </a:solidFill>
              </a:rPr>
              <a:t>Shared ownership</a:t>
            </a:r>
            <a:endParaRPr lang="en-GB" sz="2400" b="1" dirty="0">
              <a:solidFill>
                <a:srgbClr val="000000"/>
              </a:solidFill>
            </a:endParaRPr>
          </a:p>
          <a:p>
            <a:endParaRPr lang="en-GB" b="1" dirty="0"/>
          </a:p>
        </p:txBody>
      </p:sp>
    </p:spTree>
    <p:extLst>
      <p:ext uri="{BB962C8B-B14F-4D97-AF65-F5344CB8AC3E}">
        <p14:creationId xmlns:p14="http://schemas.microsoft.com/office/powerpoint/2010/main" val="489315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5357</TotalTime>
  <Words>1933</Words>
  <Application>Microsoft Office PowerPoint</Application>
  <PresentationFormat>Widescreen</PresentationFormat>
  <Paragraphs>597</Paragraphs>
  <Slides>44</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ＭＳ Ｐゴシック</vt:lpstr>
      <vt:lpstr>Arial</vt:lpstr>
      <vt:lpstr>Calibri</vt:lpstr>
      <vt:lpstr>Calibri Light</vt:lpstr>
      <vt:lpstr>Georgia</vt:lpstr>
      <vt:lpstr>Gill Sans MT</vt:lpstr>
      <vt:lpstr>Lucida Sans</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Themes in Effective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Assessment Focus</vt:lpstr>
      <vt:lpstr>PowerPoint Presentation</vt:lpstr>
      <vt:lpstr>PowerPoint Presentation</vt:lpstr>
      <vt:lpstr>PowerPoint Presentation</vt:lpstr>
      <vt:lpstr>In search of a good theory</vt:lpstr>
      <vt:lpstr>      </vt:lpstr>
      <vt:lpstr>Personal Learning Styles Pedagogy</vt:lpstr>
      <vt:lpstr>Self-Regulatory Approach</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anonymous</cp:lastModifiedBy>
  <cp:revision>149</cp:revision>
  <cp:lastPrinted>2018-09-13T06:44:43Z</cp:lastPrinted>
  <dcterms:created xsi:type="dcterms:W3CDTF">2017-12-30T00:10:56Z</dcterms:created>
  <dcterms:modified xsi:type="dcterms:W3CDTF">2020-01-28T22:36:00Z</dcterms:modified>
</cp:coreProperties>
</file>