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92" r:id="rId2"/>
    <p:sldId id="418" r:id="rId3"/>
    <p:sldId id="408" r:id="rId4"/>
    <p:sldId id="416" r:id="rId5"/>
    <p:sldId id="419" r:id="rId6"/>
    <p:sldId id="414" r:id="rId7"/>
    <p:sldId id="415" r:id="rId8"/>
    <p:sldId id="406" r:id="rId9"/>
    <p:sldId id="411" r:id="rId10"/>
    <p:sldId id="421" r:id="rId11"/>
    <p:sldId id="412" r:id="rId12"/>
    <p:sldId id="413" r:id="rId13"/>
    <p:sldId id="401" r:id="rId14"/>
    <p:sldId id="410" r:id="rId15"/>
    <p:sldId id="409" r:id="rId16"/>
    <p:sldId id="420" r:id="rId17"/>
    <p:sldId id="27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660033"/>
    <a:srgbClr val="990033"/>
    <a:srgbClr val="FF00FF"/>
    <a:srgbClr val="66FFFF"/>
    <a:srgbClr val="FF9933"/>
    <a:srgbClr val="800080"/>
    <a:srgbClr val="CC33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0" autoAdjust="0"/>
    <p:restoredTop sz="94816" autoAdjust="0"/>
  </p:normalViewPr>
  <p:slideViewPr>
    <p:cSldViewPr snapToGrid="0">
      <p:cViewPr varScale="1">
        <p:scale>
          <a:sx n="68" d="100"/>
          <a:sy n="68" d="100"/>
        </p:scale>
        <p:origin x="77" y="158"/>
      </p:cViewPr>
      <p:guideLst>
        <p:guide orient="horz" pos="2160"/>
        <p:guide pos="3840"/>
      </p:guideLst>
    </p:cSldViewPr>
  </p:slideViewPr>
  <p:outlineViewPr>
    <p:cViewPr>
      <p:scale>
        <a:sx n="33" d="100"/>
        <a:sy n="33" d="100"/>
      </p:scale>
      <p:origin x="0" y="-2491"/>
    </p:cViewPr>
  </p:outlineViewPr>
  <p:notesTextViewPr>
    <p:cViewPr>
      <p:scale>
        <a:sx n="1" d="1"/>
        <a:sy n="1" d="1"/>
      </p:scale>
      <p:origin x="0" y="0"/>
    </p:cViewPr>
  </p:notesTextViewPr>
  <p:sorterViewPr>
    <p:cViewPr>
      <p:scale>
        <a:sx n="100" d="100"/>
        <a:sy n="100" d="100"/>
      </p:scale>
      <p:origin x="0" y="3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F7E8AAA8-7104-46D3-8FAD-63EBA3C0E67E}" type="datetimeFigureOut">
              <a:rPr lang="en-GB" smtClean="0"/>
              <a:pPr/>
              <a:t>28/01/2020</a:t>
            </a:fld>
            <a:endParaRPr lang="en-GB"/>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B9CB5BE4-F21A-4871-BC27-B9555243C845}" type="slidenum">
              <a:rPr lang="en-GB" smtClean="0"/>
              <a:pPr/>
              <a:t>‹#›</a:t>
            </a:fld>
            <a:endParaRPr lang="en-GB"/>
          </a:p>
        </p:txBody>
      </p:sp>
    </p:spTree>
    <p:extLst>
      <p:ext uri="{BB962C8B-B14F-4D97-AF65-F5344CB8AC3E}">
        <p14:creationId xmlns:p14="http://schemas.microsoft.com/office/powerpoint/2010/main" val="36783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A6F72BBB-1E45-4D6E-B5C1-16A3A63A5B0F}" type="datetimeFigureOut">
              <a:rPr lang="en-GB" smtClean="0"/>
              <a:pPr/>
              <a:t>28/01/2020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E6B00CF-6FB7-4507-ACDE-79195955E43B}" type="slidenum">
              <a:rPr lang="en-GB" smtClean="0"/>
              <a:pPr/>
              <a:t>‹#›</a:t>
            </a:fld>
            <a:endParaRPr lang="en-GB"/>
          </a:p>
        </p:txBody>
      </p:sp>
    </p:spTree>
    <p:extLst>
      <p:ext uri="{BB962C8B-B14F-4D97-AF65-F5344CB8AC3E}">
        <p14:creationId xmlns:p14="http://schemas.microsoft.com/office/powerpoint/2010/main" val="70954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a:t>
            </a:fld>
            <a:endParaRPr lang="en-GB"/>
          </a:p>
        </p:txBody>
      </p:sp>
    </p:spTree>
    <p:extLst>
      <p:ext uri="{BB962C8B-B14F-4D97-AF65-F5344CB8AC3E}">
        <p14:creationId xmlns:p14="http://schemas.microsoft.com/office/powerpoint/2010/main" val="281693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10</a:t>
            </a:fld>
            <a:endParaRPr lang="en-US" dirty="0"/>
          </a:p>
        </p:txBody>
      </p:sp>
    </p:spTree>
    <p:extLst>
      <p:ext uri="{BB962C8B-B14F-4D97-AF65-F5344CB8AC3E}">
        <p14:creationId xmlns:p14="http://schemas.microsoft.com/office/powerpoint/2010/main" val="266302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11</a:t>
            </a:fld>
            <a:endParaRPr lang="en-US" dirty="0"/>
          </a:p>
        </p:txBody>
      </p:sp>
    </p:spTree>
    <p:extLst>
      <p:ext uri="{BB962C8B-B14F-4D97-AF65-F5344CB8AC3E}">
        <p14:creationId xmlns:p14="http://schemas.microsoft.com/office/powerpoint/2010/main" val="160023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12</a:t>
            </a:fld>
            <a:endParaRPr lang="en-US" dirty="0"/>
          </a:p>
        </p:txBody>
      </p:sp>
    </p:spTree>
    <p:extLst>
      <p:ext uri="{BB962C8B-B14F-4D97-AF65-F5344CB8AC3E}">
        <p14:creationId xmlns:p14="http://schemas.microsoft.com/office/powerpoint/2010/main" val="183135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13</a:t>
            </a:fld>
            <a:endParaRPr lang="en-US" dirty="0"/>
          </a:p>
        </p:txBody>
      </p:sp>
    </p:spTree>
    <p:extLst>
      <p:ext uri="{BB962C8B-B14F-4D97-AF65-F5344CB8AC3E}">
        <p14:creationId xmlns:p14="http://schemas.microsoft.com/office/powerpoint/2010/main" val="677236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14</a:t>
            </a:fld>
            <a:endParaRPr lang="en-US" dirty="0"/>
          </a:p>
        </p:txBody>
      </p:sp>
    </p:spTree>
    <p:extLst>
      <p:ext uri="{BB962C8B-B14F-4D97-AF65-F5344CB8AC3E}">
        <p14:creationId xmlns:p14="http://schemas.microsoft.com/office/powerpoint/2010/main" val="344078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15</a:t>
            </a:fld>
            <a:endParaRPr lang="en-GB"/>
          </a:p>
        </p:txBody>
      </p:sp>
    </p:spTree>
    <p:extLst>
      <p:ext uri="{BB962C8B-B14F-4D97-AF65-F5344CB8AC3E}">
        <p14:creationId xmlns:p14="http://schemas.microsoft.com/office/powerpoint/2010/main" val="158289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16</a:t>
            </a:fld>
            <a:endParaRPr lang="en-GB"/>
          </a:p>
        </p:txBody>
      </p:sp>
    </p:spTree>
    <p:extLst>
      <p:ext uri="{BB962C8B-B14F-4D97-AF65-F5344CB8AC3E}">
        <p14:creationId xmlns:p14="http://schemas.microsoft.com/office/powerpoint/2010/main" val="2349861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17</a:t>
            </a:fld>
            <a:endParaRPr lang="en-GB"/>
          </a:p>
        </p:txBody>
      </p:sp>
    </p:spTree>
    <p:extLst>
      <p:ext uri="{BB962C8B-B14F-4D97-AF65-F5344CB8AC3E}">
        <p14:creationId xmlns:p14="http://schemas.microsoft.com/office/powerpoint/2010/main" val="125839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2</a:t>
            </a:fld>
            <a:endParaRPr lang="en-US" dirty="0"/>
          </a:p>
        </p:txBody>
      </p:sp>
    </p:spTree>
    <p:extLst>
      <p:ext uri="{BB962C8B-B14F-4D97-AF65-F5344CB8AC3E}">
        <p14:creationId xmlns:p14="http://schemas.microsoft.com/office/powerpoint/2010/main" val="210516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3</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2841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4</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2841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5</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2841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6</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2841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7</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2841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8</a:t>
            </a:fld>
            <a:endParaRPr lang="en-GB"/>
          </a:p>
        </p:txBody>
      </p:sp>
    </p:spTree>
    <p:extLst>
      <p:ext uri="{BB962C8B-B14F-4D97-AF65-F5344CB8AC3E}">
        <p14:creationId xmlns:p14="http://schemas.microsoft.com/office/powerpoint/2010/main" val="219599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9</a:t>
            </a:fld>
            <a:endParaRPr lang="en-US" dirty="0"/>
          </a:p>
        </p:txBody>
      </p:sp>
    </p:spTree>
    <p:extLst>
      <p:ext uri="{BB962C8B-B14F-4D97-AF65-F5344CB8AC3E}">
        <p14:creationId xmlns:p14="http://schemas.microsoft.com/office/powerpoint/2010/main" val="208917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4220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779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06592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155807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8375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28663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908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19990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78668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1677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847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59E68-E7CB-471C-BC58-4F7883873426}" type="datetimeFigureOut">
              <a:rPr lang="en-GB" smtClean="0"/>
              <a:pPr/>
              <a:t>28/01/2020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CF813-2CFB-4524-9AE7-1833D471B22F}" type="slidenum">
              <a:rPr lang="en-GB" smtClean="0"/>
              <a:pPr/>
              <a:t>‹#›</a:t>
            </a:fld>
            <a:endParaRPr lang="en-GB"/>
          </a:p>
        </p:txBody>
      </p:sp>
    </p:spTree>
    <p:extLst>
      <p:ext uri="{BB962C8B-B14F-4D97-AF65-F5344CB8AC3E}">
        <p14:creationId xmlns:p14="http://schemas.microsoft.com/office/powerpoint/2010/main" val="2119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63" y="0"/>
            <a:ext cx="6318738" cy="6858000"/>
          </a:xfrm>
          <a:prstGeom prst="rect">
            <a:avLst/>
          </a:prstGeom>
        </p:spPr>
      </p:pic>
      <p:sp>
        <p:nvSpPr>
          <p:cNvPr id="3" name="Rectangle 2"/>
          <p:cNvSpPr/>
          <p:nvPr/>
        </p:nvSpPr>
        <p:spPr>
          <a:xfrm>
            <a:off x="8335107" y="6294834"/>
            <a:ext cx="3174459" cy="369332"/>
          </a:xfrm>
          <a:prstGeom prst="rect">
            <a:avLst/>
          </a:prstGeom>
        </p:spPr>
        <p:txBody>
          <a:bodyPr wrap="none">
            <a:spAutoFit/>
          </a:bodyPr>
          <a:lstStyle/>
          <a:p>
            <a:pPr>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 agsandrew/Shutterstock.com</a:t>
            </a:r>
          </a:p>
        </p:txBody>
      </p:sp>
      <p:sp>
        <p:nvSpPr>
          <p:cNvPr id="5" name="Rectangle 4"/>
          <p:cNvSpPr/>
          <p:nvPr/>
        </p:nvSpPr>
        <p:spPr>
          <a:xfrm>
            <a:off x="0" y="0"/>
            <a:ext cx="5873263"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6" name="Picture 5"/>
          <p:cNvPicPr/>
          <p:nvPr/>
        </p:nvPicPr>
        <p:blipFill rotWithShape="1">
          <a:blip r:embed="rId4" cstate="print"/>
          <a:srcRect l="21080" t="24621" r="44907" b="34804"/>
          <a:stretch/>
        </p:blipFill>
        <p:spPr bwMode="auto">
          <a:xfrm>
            <a:off x="1485079" y="1379571"/>
            <a:ext cx="4048214" cy="311036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01478" y="4976520"/>
            <a:ext cx="5765369" cy="1754326"/>
          </a:xfrm>
          <a:prstGeom prst="rect">
            <a:avLst/>
          </a:prstGeom>
          <a:noFill/>
        </p:spPr>
        <p:txBody>
          <a:bodyPr wrap="square" rtlCol="0">
            <a:spAutoFit/>
          </a:bodyPr>
          <a:lstStyle/>
          <a:p>
            <a:r>
              <a:rPr lang="en-GB" sz="5400" b="1" dirty="0" smtClean="0"/>
              <a:t>EAT 4:  Assessment  		 Feedback</a:t>
            </a:r>
            <a:endParaRPr lang="en-GB" sz="5400" b="1" dirty="0"/>
          </a:p>
        </p:txBody>
      </p:sp>
    </p:spTree>
    <p:extLst>
      <p:ext uri="{BB962C8B-B14F-4D97-AF65-F5344CB8AC3E}">
        <p14:creationId xmlns:p14="http://schemas.microsoft.com/office/powerpoint/2010/main" val="44080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62" y="356462"/>
            <a:ext cx="11328400" cy="1081694"/>
          </a:xfrm>
        </p:spPr>
        <p:txBody>
          <a:bodyPr>
            <a:normAutofit fontScale="90000"/>
          </a:bodyPr>
          <a:lstStyle/>
          <a:p>
            <a:r>
              <a:rPr lang="en-GB" sz="4400" b="1" dirty="0" smtClean="0">
                <a:latin typeface="Calibri" panose="020F0502020204030204" pitchFamily="34" charset="0"/>
              </a:rPr>
              <a:t> </a:t>
            </a:r>
            <a:r>
              <a:rPr lang="en-GB" sz="4900" b="1" dirty="0" smtClean="0">
                <a:solidFill>
                  <a:srgbClr val="FFC000"/>
                </a:solidFill>
                <a:latin typeface="Calibri" panose="020F0502020204030204" pitchFamily="34" charset="0"/>
              </a:rPr>
              <a:t>AF 2: 	Provide Early Opportunities for  				students  to  act  on Feedback </a:t>
            </a:r>
            <a:endParaRPr lang="en-GB" sz="490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0" y="1684715"/>
            <a:ext cx="12192000" cy="5173285"/>
          </a:xfrm>
          <a:solidFill>
            <a:srgbClr val="FFC000"/>
          </a:solidFill>
        </p:spPr>
        <p:txBody>
          <a:bodyPr/>
          <a:lstStyle/>
          <a:p>
            <a:pPr marL="0" indent="0">
              <a:buNone/>
            </a:pPr>
            <a:r>
              <a:rPr lang="en-GB" dirty="0" smtClean="0"/>
              <a:t> </a:t>
            </a:r>
          </a:p>
          <a:p>
            <a:pPr marL="542925" indent="77788"/>
            <a:r>
              <a:rPr lang="en-US" dirty="0" smtClean="0"/>
              <a:t> 	Early opportunities to test understanding are important in addressing  	students’ preconceptions about what is required and in relation to existing 		schema-  it supports students’ understanding of quality and their ability to  	calibrate their performance more accurately. </a:t>
            </a:r>
          </a:p>
          <a:p>
            <a:pPr marL="542925" indent="77788"/>
            <a:endParaRPr lang="en-US" sz="500" dirty="0" smtClean="0"/>
          </a:p>
          <a:p>
            <a:pPr marL="542925" indent="77788"/>
            <a:r>
              <a:rPr lang="en-US" dirty="0" smtClean="0"/>
              <a:t>   Alignment of formative assessment work with summative work is essential in     	supporting students’ understanding and ability  to see connections.</a:t>
            </a:r>
          </a:p>
          <a:p>
            <a:pPr marL="542925" indent="77788">
              <a:buNone/>
            </a:pPr>
            <a:r>
              <a:rPr lang="en-US" dirty="0" smtClean="0"/>
              <a:t> </a:t>
            </a:r>
            <a:endParaRPr lang="en-US" sz="500" dirty="0" smtClean="0"/>
          </a:p>
          <a:p>
            <a:pPr marL="542925" indent="77788"/>
            <a:r>
              <a:rPr lang="en-US" dirty="0" smtClean="0"/>
              <a:t>  	Students  need to be given the opportunity to apply what they have learnt in  	any final assessment of them.  </a:t>
            </a:r>
          </a:p>
          <a:p>
            <a:pPr marL="0" indent="0">
              <a:buNone/>
            </a:pPr>
            <a:endParaRPr lang="en-GB"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10</a:t>
            </a:fld>
            <a:endParaRPr lang="en-US" dirty="0"/>
          </a:p>
        </p:txBody>
      </p:sp>
    </p:spTree>
    <p:extLst>
      <p:ext uri="{BB962C8B-B14F-4D97-AF65-F5344CB8AC3E}">
        <p14:creationId xmlns:p14="http://schemas.microsoft.com/office/powerpoint/2010/main" val="87820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3" y="340963"/>
            <a:ext cx="11328400" cy="1190182"/>
          </a:xfrm>
        </p:spPr>
        <p:txBody>
          <a:bodyPr>
            <a:normAutofit fontScale="90000"/>
          </a:bodyPr>
          <a:lstStyle/>
          <a:p>
            <a:r>
              <a:rPr lang="en-GB" sz="4400" dirty="0" smtClean="0">
                <a:latin typeface="Calibri" panose="020F0502020204030204" pitchFamily="34" charset="0"/>
              </a:rPr>
              <a:t> </a:t>
            </a:r>
            <a:r>
              <a:rPr lang="en-GB" sz="4900" b="1" dirty="0" smtClean="0">
                <a:solidFill>
                  <a:srgbClr val="FFC000"/>
                </a:solidFill>
                <a:latin typeface="+mn-lt"/>
              </a:rPr>
              <a:t>AF3: Preparing students for Meaningful  		  	   Dialogue / Peer Engagement  </a:t>
            </a:r>
            <a:endParaRPr lang="en-GB" sz="4900" b="1" dirty="0">
              <a:solidFill>
                <a:srgbClr val="FFC000"/>
              </a:solidFill>
              <a:latin typeface="+mn-lt"/>
            </a:endParaRPr>
          </a:p>
        </p:txBody>
      </p:sp>
      <p:sp>
        <p:nvSpPr>
          <p:cNvPr id="3" name="Content Placeholder 2"/>
          <p:cNvSpPr>
            <a:spLocks noGrp="1"/>
          </p:cNvSpPr>
          <p:nvPr>
            <p:ph idx="1"/>
          </p:nvPr>
        </p:nvSpPr>
        <p:spPr>
          <a:xfrm>
            <a:off x="0" y="1700213"/>
            <a:ext cx="12192000" cy="4969147"/>
          </a:xfrm>
          <a:solidFill>
            <a:srgbClr val="FFC000"/>
          </a:solidFill>
        </p:spPr>
        <p:txBody>
          <a:bodyPr/>
          <a:lstStyle/>
          <a:p>
            <a:pPr marL="0" indent="0">
              <a:buNone/>
            </a:pPr>
            <a:endParaRPr lang="en-US" dirty="0" smtClean="0"/>
          </a:p>
          <a:p>
            <a:pPr marL="0" indent="0">
              <a:buNone/>
            </a:pPr>
            <a:r>
              <a:rPr lang="en-US" dirty="0" smtClean="0"/>
              <a:t>Peer support can be used effectively to help students gain a better understanding of quality but is better used as part of a formative process rather than </a:t>
            </a:r>
            <a:r>
              <a:rPr lang="en-US" dirty="0" err="1" smtClean="0"/>
              <a:t>summatively</a:t>
            </a:r>
            <a:r>
              <a:rPr lang="en-US" dirty="0" smtClean="0"/>
              <a:t>. </a:t>
            </a:r>
          </a:p>
          <a:p>
            <a:pPr marL="0" indent="0">
              <a:buNone/>
            </a:pPr>
            <a:r>
              <a:rPr lang="en-US" dirty="0" smtClean="0"/>
              <a:t>Peer learning needs to be authentic and relevant to the task at hand. </a:t>
            </a:r>
          </a:p>
          <a:p>
            <a:pPr marL="0" indent="0">
              <a:buNone/>
            </a:pPr>
            <a:r>
              <a:rPr lang="en-US" dirty="0" smtClean="0"/>
              <a:t>Students need training in peer support and how students can best support each other needs to be thought through carefully. </a:t>
            </a:r>
          </a:p>
          <a:p>
            <a:pPr marL="0" indent="0">
              <a:buNone/>
            </a:pPr>
            <a:r>
              <a:rPr lang="en-US" dirty="0" smtClean="0"/>
              <a:t>Potential discomfort of peer working also needs to be explicitly discussed. </a:t>
            </a:r>
          </a:p>
          <a:p>
            <a:pPr marL="0" indent="0">
              <a:buNone/>
            </a:pPr>
            <a:r>
              <a:rPr lang="en-US" dirty="0" smtClean="0"/>
              <a:t>The power of peer support to impact on one’s own learning needs to be highlighted along with responsibility to prepare thoroughly for peer engagement. </a:t>
            </a:r>
          </a:p>
          <a:p>
            <a:pPr marL="0" indent="0">
              <a:buNone/>
            </a:pPr>
            <a:endParaRPr lang="en-GB"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11</a:t>
            </a:fld>
            <a:endParaRPr lang="en-US" dirty="0"/>
          </a:p>
        </p:txBody>
      </p:sp>
    </p:spTree>
    <p:extLst>
      <p:ext uri="{BB962C8B-B14F-4D97-AF65-F5344CB8AC3E}">
        <p14:creationId xmlns:p14="http://schemas.microsoft.com/office/powerpoint/2010/main" val="87820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3" y="449451"/>
            <a:ext cx="11328400" cy="1081694"/>
          </a:xfrm>
        </p:spPr>
        <p:txBody>
          <a:bodyPr>
            <a:normAutofit fontScale="90000"/>
          </a:bodyPr>
          <a:lstStyle/>
          <a:p>
            <a:r>
              <a:rPr lang="en-GB" sz="4400" dirty="0" smtClean="0">
                <a:latin typeface="Calibri" panose="020F0502020204030204" pitchFamily="34" charset="0"/>
              </a:rPr>
              <a:t> </a:t>
            </a:r>
            <a:r>
              <a:rPr lang="en-GB" sz="4900" b="1" dirty="0" smtClean="0">
                <a:solidFill>
                  <a:srgbClr val="FFC000"/>
                </a:solidFill>
                <a:latin typeface="+mn-lt"/>
              </a:rPr>
              <a:t>AF4: Promoting development of Students’ Self-   	   Evaluation skills</a:t>
            </a:r>
            <a:endParaRPr lang="en-GB" sz="4900" b="1" dirty="0">
              <a:solidFill>
                <a:srgbClr val="FFC000"/>
              </a:solidFill>
              <a:latin typeface="+mn-lt"/>
            </a:endParaRPr>
          </a:p>
        </p:txBody>
      </p:sp>
      <p:sp>
        <p:nvSpPr>
          <p:cNvPr id="3" name="Content Placeholder 2"/>
          <p:cNvSpPr>
            <a:spLocks noGrp="1"/>
          </p:cNvSpPr>
          <p:nvPr>
            <p:ph idx="1"/>
          </p:nvPr>
        </p:nvSpPr>
        <p:spPr>
          <a:xfrm>
            <a:off x="447297" y="1656378"/>
            <a:ext cx="11328400" cy="4969147"/>
          </a:xfrm>
          <a:solidFill>
            <a:srgbClr val="FFC000"/>
          </a:solidFill>
        </p:spPr>
        <p:txBody>
          <a:bodyPr>
            <a:normAutofit/>
          </a:bodyPr>
          <a:lstStyle/>
          <a:p>
            <a:pPr marL="0" indent="0">
              <a:buNone/>
            </a:pPr>
            <a:r>
              <a:rPr lang="en-GB" dirty="0" smtClean="0"/>
              <a:t> </a:t>
            </a:r>
          </a:p>
          <a:p>
            <a:r>
              <a:rPr lang="en-US" dirty="0" smtClean="0"/>
              <a:t>Design of the curriculum must enable students to gain a measure of quality for themselves so </a:t>
            </a:r>
            <a:r>
              <a:rPr lang="en-GB" dirty="0" smtClean="0"/>
              <a:t>they are </a:t>
            </a:r>
            <a:r>
              <a:rPr lang="en-GB" b="1" dirty="0" smtClean="0">
                <a:latin typeface="Calibri" panose="020F0502020204030204" pitchFamily="34" charset="0"/>
              </a:rPr>
              <a:t>not dependent on feedback from others to ascertain quality of their own work. </a:t>
            </a:r>
          </a:p>
          <a:p>
            <a:r>
              <a:rPr lang="en-GB" b="1" dirty="0" smtClean="0">
                <a:latin typeface="Calibri" panose="020F0502020204030204" pitchFamily="34" charset="0"/>
              </a:rPr>
              <a:t> Working with students to fine-tune their understandings should be integral to curriculum design so that they can identify: </a:t>
            </a:r>
          </a:p>
          <a:p>
            <a:r>
              <a:rPr lang="en-GB" b="1" dirty="0" smtClean="0">
                <a:latin typeface="Calibri" panose="020F0502020204030204" pitchFamily="34" charset="0"/>
              </a:rPr>
              <a:t> the ‘rate limiting steps’ (i.e., what is the core reason they cannot do a certain task/activity)</a:t>
            </a:r>
          </a:p>
          <a:p>
            <a:r>
              <a:rPr lang="en-GB" b="1" dirty="0" smtClean="0">
                <a:latin typeface="Calibri" panose="020F0502020204030204" pitchFamily="34" charset="0"/>
              </a:rPr>
              <a:t>key learning crunch points (timing); threshold concepts (level of difficulty) and find solutions to these.</a:t>
            </a:r>
            <a:endParaRPr lang="en-GB" dirty="0" smtClean="0"/>
          </a:p>
          <a:p>
            <a:endParaRPr lang="en-GB" b="1" dirty="0" smtClean="0">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12</a:t>
            </a:fld>
            <a:endParaRPr lang="en-US" dirty="0"/>
          </a:p>
        </p:txBody>
      </p:sp>
    </p:spTree>
    <p:extLst>
      <p:ext uri="{BB962C8B-B14F-4D97-AF65-F5344CB8AC3E}">
        <p14:creationId xmlns:p14="http://schemas.microsoft.com/office/powerpoint/2010/main" val="87820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3" y="881857"/>
            <a:ext cx="11328400" cy="649288"/>
          </a:xfrm>
        </p:spPr>
        <p:txBody>
          <a:bodyPr>
            <a:normAutofit fontScale="90000"/>
          </a:bodyPr>
          <a:lstStyle/>
          <a:p>
            <a:r>
              <a:rPr lang="en-GB" sz="4400" dirty="0" smtClean="0">
                <a:latin typeface="Calibri" panose="020F0502020204030204" pitchFamily="34" charset="0"/>
              </a:rPr>
              <a:t> </a:t>
            </a:r>
            <a:r>
              <a:rPr lang="en-GB" sz="4400" b="1" dirty="0" smtClean="0">
                <a:latin typeface="Calibri" panose="020F0502020204030204" pitchFamily="34" charset="0"/>
              </a:rPr>
              <a:t>Supporting Students in Managing Feedback</a:t>
            </a:r>
            <a:endParaRPr lang="en-GB" sz="4400" b="1" dirty="0">
              <a:latin typeface="Calibri" panose="020F0502020204030204" pitchFamily="34" charset="0"/>
            </a:endParaRPr>
          </a:p>
        </p:txBody>
      </p:sp>
      <p:sp>
        <p:nvSpPr>
          <p:cNvPr id="3" name="Content Placeholder 2"/>
          <p:cNvSpPr>
            <a:spLocks noGrp="1"/>
          </p:cNvSpPr>
          <p:nvPr>
            <p:ph idx="1"/>
          </p:nvPr>
        </p:nvSpPr>
        <p:spPr>
          <a:xfrm>
            <a:off x="387152" y="1540313"/>
            <a:ext cx="11328400" cy="5401196"/>
          </a:xfrm>
        </p:spPr>
        <p:txBody>
          <a:bodyPr/>
          <a:lstStyle/>
          <a:p>
            <a:pPr marL="0" indent="0">
              <a:buNone/>
            </a:pPr>
            <a:r>
              <a:rPr lang="en-GB" dirty="0" smtClean="0">
                <a:latin typeface="Calibri" panose="020F0502020204030204" pitchFamily="34" charset="0"/>
              </a:rPr>
              <a:t>Allowing </a:t>
            </a:r>
            <a:r>
              <a:rPr lang="en-GB" b="1" dirty="0" smtClean="0">
                <a:latin typeface="Calibri" panose="020F0502020204030204" pitchFamily="34" charset="0"/>
              </a:rPr>
              <a:t>sufficient time </a:t>
            </a:r>
            <a:r>
              <a:rPr lang="en-GB" dirty="0" smtClean="0">
                <a:latin typeface="Calibri" panose="020F0502020204030204" pitchFamily="34" charset="0"/>
              </a:rPr>
              <a:t>for students to process the feedback.</a:t>
            </a:r>
          </a:p>
          <a:p>
            <a:pPr marL="0" indent="0">
              <a:buNone/>
            </a:pPr>
            <a:r>
              <a:rPr lang="en-GB" dirty="0" smtClean="0">
                <a:latin typeface="Calibri" panose="020F0502020204030204" pitchFamily="34" charset="0"/>
              </a:rPr>
              <a:t>Getting the </a:t>
            </a:r>
            <a:r>
              <a:rPr lang="en-GB" b="1" dirty="0" smtClean="0">
                <a:latin typeface="Calibri" panose="020F0502020204030204" pitchFamily="34" charset="0"/>
              </a:rPr>
              <a:t>students’ interpretation of the feedback </a:t>
            </a:r>
            <a:r>
              <a:rPr lang="en-GB" dirty="0" smtClean="0">
                <a:latin typeface="Calibri" panose="020F0502020204030204" pitchFamily="34" charset="0"/>
              </a:rPr>
              <a:t>– are they are on the same page?</a:t>
            </a:r>
          </a:p>
          <a:p>
            <a:pPr marL="0" indent="0">
              <a:buNone/>
            </a:pPr>
            <a:r>
              <a:rPr lang="en-GB" b="1" dirty="0" smtClean="0">
                <a:latin typeface="Calibri" panose="020F0502020204030204" pitchFamily="34" charset="0"/>
              </a:rPr>
              <a:t>Values</a:t>
            </a:r>
            <a:r>
              <a:rPr lang="en-GB" dirty="0" smtClean="0">
                <a:latin typeface="Calibri" panose="020F0502020204030204" pitchFamily="34" charset="0"/>
              </a:rPr>
              <a:t> -working with students to see the value of feedback – requires alignment of tasks and clarity as to how the feedback can be taken forward and applied.</a:t>
            </a:r>
            <a:endParaRPr lang="en-GB" dirty="0">
              <a:latin typeface="Calibri" panose="020F0502020204030204" pitchFamily="34" charset="0"/>
            </a:endParaRPr>
          </a:p>
          <a:p>
            <a:pPr marL="0" indent="0">
              <a:buNone/>
            </a:pPr>
            <a:r>
              <a:rPr lang="en-GB" b="1" dirty="0" smtClean="0">
                <a:latin typeface="Calibri" panose="020F0502020204030204" pitchFamily="34" charset="0"/>
              </a:rPr>
              <a:t>Activate students to recognise, and use feedback through design</a:t>
            </a:r>
            <a:r>
              <a:rPr lang="en-GB" dirty="0" smtClean="0">
                <a:latin typeface="Calibri" panose="020F0502020204030204" pitchFamily="34" charset="0"/>
              </a:rPr>
              <a:t>: what activities / assessment design could support this?</a:t>
            </a:r>
          </a:p>
          <a:p>
            <a:pPr marL="0" indent="0">
              <a:buNone/>
            </a:pPr>
            <a:r>
              <a:rPr lang="en-GB" b="1" dirty="0" smtClean="0">
                <a:latin typeface="Calibri" panose="020F0502020204030204" pitchFamily="34" charset="0"/>
              </a:rPr>
              <a:t>Peer support/trading of skills</a:t>
            </a:r>
            <a:r>
              <a:rPr lang="en-GB" dirty="0" smtClean="0">
                <a:latin typeface="Calibri" panose="020F0502020204030204" pitchFamily="34" charset="0"/>
              </a:rPr>
              <a:t>: How can students help each other? </a:t>
            </a:r>
          </a:p>
          <a:p>
            <a:pPr marL="0" indent="0">
              <a:buNone/>
            </a:pPr>
            <a:r>
              <a:rPr lang="en-GB" dirty="0" smtClean="0">
                <a:latin typeface="Calibri" panose="020F0502020204030204" pitchFamily="34" charset="0"/>
              </a:rPr>
              <a:t>How are we supporting students to develop their own networks of support – </a:t>
            </a:r>
            <a:r>
              <a:rPr lang="en-GB" b="1" dirty="0" smtClean="0">
                <a:latin typeface="Calibri" panose="020F0502020204030204" pitchFamily="34" charset="0"/>
              </a:rPr>
              <a:t>alternative feedback sources?</a:t>
            </a:r>
          </a:p>
          <a:p>
            <a:pPr marL="0" indent="0">
              <a:buNone/>
            </a:pPr>
            <a:endParaRPr lang="en-GB"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13</a:t>
            </a:fld>
            <a:endParaRPr lang="en-US" dirty="0"/>
          </a:p>
        </p:txBody>
      </p:sp>
    </p:spTree>
    <p:extLst>
      <p:ext uri="{BB962C8B-B14F-4D97-AF65-F5344CB8AC3E}">
        <p14:creationId xmlns:p14="http://schemas.microsoft.com/office/powerpoint/2010/main" val="84196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3" y="881857"/>
            <a:ext cx="11328400" cy="649288"/>
          </a:xfrm>
        </p:spPr>
        <p:txBody>
          <a:bodyPr>
            <a:normAutofit fontScale="90000"/>
          </a:bodyPr>
          <a:lstStyle/>
          <a:p>
            <a:r>
              <a:rPr lang="en-GB" sz="4400" b="1" dirty="0" smtClean="0">
                <a:latin typeface="Calibri" panose="020F0502020204030204" pitchFamily="34" charset="0"/>
              </a:rPr>
              <a:t>Quality Feedback Essentials</a:t>
            </a:r>
            <a:endParaRPr lang="en-GB" sz="4400" b="1" dirty="0">
              <a:latin typeface="Calibri" panose="020F0502020204030204" pitchFamily="34" charset="0"/>
            </a:endParaRPr>
          </a:p>
        </p:txBody>
      </p:sp>
      <p:sp>
        <p:nvSpPr>
          <p:cNvPr id="3" name="Content Placeholder 2"/>
          <p:cNvSpPr>
            <a:spLocks noGrp="1"/>
          </p:cNvSpPr>
          <p:nvPr>
            <p:ph idx="1"/>
          </p:nvPr>
        </p:nvSpPr>
        <p:spPr>
          <a:xfrm>
            <a:off x="431800" y="1591724"/>
            <a:ext cx="11328400" cy="4969147"/>
          </a:xfrm>
        </p:spPr>
        <p:txBody>
          <a:bodyPr>
            <a:normAutofit/>
          </a:bodyPr>
          <a:lstStyle/>
          <a:p>
            <a:pPr marL="992188" indent="-992188">
              <a:buNone/>
            </a:pPr>
            <a:endParaRPr lang="en-GB" sz="3200" dirty="0" smtClean="0"/>
          </a:p>
          <a:p>
            <a:pPr marL="992188" indent="-992188"/>
            <a:r>
              <a:rPr lang="en-GB" sz="3200" dirty="0" smtClean="0">
                <a:latin typeface="Calibri" panose="020F0502020204030204" pitchFamily="34" charset="0"/>
              </a:rPr>
              <a:t>Shared  understandings and expectations of feedback from teacher and student perspectives.</a:t>
            </a:r>
          </a:p>
          <a:p>
            <a:pPr marL="992188" indent="-992188"/>
            <a:r>
              <a:rPr lang="en-GB" sz="3200" dirty="0" smtClean="0">
                <a:latin typeface="Calibri" panose="020F0502020204030204" pitchFamily="34" charset="0"/>
              </a:rPr>
              <a:t>Agreed </a:t>
            </a:r>
            <a:r>
              <a:rPr lang="en-GB" sz="3200" b="1" dirty="0" smtClean="0">
                <a:latin typeface="Calibri" panose="020F0502020204030204" pitchFamily="34" charset="0"/>
              </a:rPr>
              <a:t>baseline of assessment feedback provision to ensure consistency as part of equity</a:t>
            </a:r>
            <a:r>
              <a:rPr lang="en-GB" sz="3200" dirty="0" smtClean="0">
                <a:latin typeface="Calibri" panose="020F0502020204030204" pitchFamily="34" charset="0"/>
              </a:rPr>
              <a:t>. </a:t>
            </a:r>
          </a:p>
          <a:p>
            <a:pPr marL="992188" indent="-992188"/>
            <a:r>
              <a:rPr lang="en-GB" sz="3200" dirty="0" smtClean="0">
                <a:latin typeface="Calibri" panose="020F0502020204030204" pitchFamily="34" charset="0"/>
              </a:rPr>
              <a:t>Contextualised – feedback n</a:t>
            </a:r>
            <a:r>
              <a:rPr lang="en-GB" sz="3200" b="1" dirty="0" smtClean="0">
                <a:latin typeface="Calibri" panose="020F0502020204030204" pitchFamily="34" charset="0"/>
              </a:rPr>
              <a:t>uanced and appropriate </a:t>
            </a:r>
            <a:r>
              <a:rPr lang="en-GB" sz="3200" dirty="0" smtClean="0">
                <a:latin typeface="Calibri" panose="020F0502020204030204" pitchFamily="34" charset="0"/>
              </a:rPr>
              <a:t>to the level the student is at and realistic in what can be achieved in time frames.</a:t>
            </a:r>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14</a:t>
            </a:fld>
            <a:endParaRPr lang="en-US" dirty="0"/>
          </a:p>
        </p:txBody>
      </p:sp>
    </p:spTree>
    <p:extLst>
      <p:ext uri="{BB962C8B-B14F-4D97-AF65-F5344CB8AC3E}">
        <p14:creationId xmlns:p14="http://schemas.microsoft.com/office/powerpoint/2010/main" val="87820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63" y="0"/>
            <a:ext cx="6318738" cy="6858000"/>
          </a:xfrm>
          <a:prstGeom prst="rect">
            <a:avLst/>
          </a:prstGeom>
        </p:spPr>
      </p:pic>
      <p:sp>
        <p:nvSpPr>
          <p:cNvPr id="3" name="Rectangle 2"/>
          <p:cNvSpPr/>
          <p:nvPr/>
        </p:nvSpPr>
        <p:spPr>
          <a:xfrm>
            <a:off x="8335107" y="6294834"/>
            <a:ext cx="3174459" cy="369332"/>
          </a:xfrm>
          <a:prstGeom prst="rect">
            <a:avLst/>
          </a:prstGeom>
        </p:spPr>
        <p:txBody>
          <a:bodyPr wrap="none">
            <a:spAutoFit/>
          </a:bodyPr>
          <a:lstStyle/>
          <a:p>
            <a:pPr>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 agsandrew/Shutterstock.com</a:t>
            </a:r>
          </a:p>
        </p:txBody>
      </p:sp>
      <p:sp>
        <p:nvSpPr>
          <p:cNvPr id="5" name="Rectangle 4"/>
          <p:cNvSpPr/>
          <p:nvPr/>
        </p:nvSpPr>
        <p:spPr>
          <a:xfrm>
            <a:off x="-278969" y="0"/>
            <a:ext cx="9794929" cy="685800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138" indent="-719138">
              <a:buAutoNum type="arabicPeriod"/>
            </a:pPr>
            <a:endParaRPr lang="en-GB" sz="2800" b="1" dirty="0" smtClean="0">
              <a:latin typeface="Calibri" panose="020F0502020204030204" pitchFamily="34" charset="0"/>
            </a:endParaRPr>
          </a:p>
          <a:p>
            <a:pPr marL="719138" indent="-719138">
              <a:buAutoNum type="arabicPeriod"/>
            </a:pPr>
            <a:r>
              <a:rPr lang="en-GB" sz="2800" b="1" dirty="0" smtClean="0">
                <a:latin typeface="Calibri" panose="020F0502020204030204" pitchFamily="34" charset="0"/>
              </a:rPr>
              <a:t>Are the  </a:t>
            </a:r>
            <a:r>
              <a:rPr lang="en-GB" sz="2800" b="1" dirty="0" smtClean="0">
                <a:solidFill>
                  <a:schemeClr val="bg1"/>
                </a:solidFill>
                <a:latin typeface="Arial" pitchFamily="34" charset="0"/>
                <a:cs typeface="Arial" pitchFamily="34" charset="0"/>
              </a:rPr>
              <a:t>forms, sources, and timings of feedback available clear to teachers and students? </a:t>
            </a:r>
          </a:p>
          <a:p>
            <a:pPr marL="719138" indent="-719138">
              <a:buAutoNum type="arabicPeriod"/>
            </a:pPr>
            <a:r>
              <a:rPr lang="en-GB" sz="2800" b="1" dirty="0" smtClean="0">
                <a:solidFill>
                  <a:schemeClr val="bg1"/>
                </a:solidFill>
                <a:latin typeface="Arial" pitchFamily="34" charset="0"/>
                <a:cs typeface="Arial" pitchFamily="34" charset="0"/>
              </a:rPr>
              <a:t>Has student responsibility in the feedback process been made clear? </a:t>
            </a:r>
          </a:p>
          <a:p>
            <a:pPr marL="719138" indent="-719138">
              <a:buAutoNum type="arabicPeriod"/>
            </a:pPr>
            <a:r>
              <a:rPr lang="en-GB" sz="2800" b="1" dirty="0" smtClean="0">
                <a:solidFill>
                  <a:schemeClr val="bg1"/>
                </a:solidFill>
                <a:latin typeface="Arial" pitchFamily="34" charset="0"/>
                <a:cs typeface="Arial" pitchFamily="34" charset="0"/>
              </a:rPr>
              <a:t>Is feedback best positioned to maximise its potential impact?</a:t>
            </a:r>
          </a:p>
          <a:p>
            <a:pPr marL="719138" indent="-719138">
              <a:buAutoNum type="arabicPeriod"/>
            </a:pPr>
            <a:r>
              <a:rPr lang="en-GB" sz="2800" b="1" dirty="0" smtClean="0">
                <a:solidFill>
                  <a:schemeClr val="bg1"/>
                </a:solidFill>
                <a:latin typeface="Arial" pitchFamily="34" charset="0"/>
                <a:cs typeface="Arial" pitchFamily="34" charset="0"/>
              </a:rPr>
              <a:t>Is there a shared understanding of what quality feedback looks like? </a:t>
            </a:r>
          </a:p>
          <a:p>
            <a:pPr marL="719138" indent="-719138">
              <a:buAutoNum type="arabicPeriod"/>
            </a:pPr>
            <a:r>
              <a:rPr lang="en-GB" sz="2800" b="1" dirty="0" smtClean="0">
                <a:solidFill>
                  <a:schemeClr val="bg1"/>
                </a:solidFill>
                <a:latin typeface="Arial" pitchFamily="34" charset="0"/>
                <a:cs typeface="Arial" pitchFamily="34" charset="0"/>
              </a:rPr>
              <a:t>Has sufficient emphasis been placed on developing student self-assessment skills?</a:t>
            </a:r>
            <a:r>
              <a:rPr lang="en-GB" sz="2800" dirty="0" smtClean="0">
                <a:solidFill>
                  <a:schemeClr val="bg1"/>
                </a:solidFill>
                <a:latin typeface="Arial" pitchFamily="34" charset="0"/>
                <a:cs typeface="Arial" pitchFamily="34" charset="0"/>
              </a:rPr>
              <a:t> </a:t>
            </a:r>
            <a:endParaRPr lang="en-GB" sz="500" b="1" dirty="0" smtClean="0">
              <a:solidFill>
                <a:schemeClr val="bg1"/>
              </a:solidFill>
              <a:latin typeface="Calibri" panose="020F0502020204030204" pitchFamily="34" charset="0"/>
            </a:endParaRPr>
          </a:p>
          <a:p>
            <a:pPr marL="622300" indent="-528638">
              <a:buAutoNum type="arabicPeriod"/>
            </a:pPr>
            <a:endParaRPr lang="en-GB" sz="500" dirty="0" smtClean="0"/>
          </a:p>
        </p:txBody>
      </p:sp>
      <p:sp>
        <p:nvSpPr>
          <p:cNvPr id="7" name="TextBox 6"/>
          <p:cNvSpPr txBox="1"/>
          <p:nvPr/>
        </p:nvSpPr>
        <p:spPr>
          <a:xfrm>
            <a:off x="2009813" y="234038"/>
            <a:ext cx="5041915" cy="1569660"/>
          </a:xfrm>
          <a:prstGeom prst="rect">
            <a:avLst/>
          </a:prstGeom>
          <a:noFill/>
        </p:spPr>
        <p:txBody>
          <a:bodyPr wrap="square" rtlCol="0">
            <a:spAutoFit/>
          </a:bodyPr>
          <a:lstStyle/>
          <a:p>
            <a:r>
              <a:rPr lang="en-GB" sz="4800" dirty="0" smtClean="0">
                <a:solidFill>
                  <a:srgbClr val="FFC000"/>
                </a:solidFill>
              </a:rPr>
              <a:t>EAT 4 Questions</a:t>
            </a:r>
          </a:p>
          <a:p>
            <a:endParaRPr lang="en-GB" sz="4800" dirty="0">
              <a:solidFill>
                <a:srgbClr val="FFC000"/>
              </a:solidFill>
            </a:endParaRPr>
          </a:p>
        </p:txBody>
      </p:sp>
    </p:spTree>
    <p:extLst>
      <p:ext uri="{BB962C8B-B14F-4D97-AF65-F5344CB8AC3E}">
        <p14:creationId xmlns:p14="http://schemas.microsoft.com/office/powerpoint/2010/main" val="440801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srcRect l="21272" t="29545" r="21726" b="14320"/>
          <a:stretch/>
        </p:blipFill>
        <p:spPr bwMode="auto">
          <a:xfrm>
            <a:off x="509286" y="324091"/>
            <a:ext cx="11377913" cy="6412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896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17</a:t>
            </a:fld>
            <a:endParaRPr lang="en-US" dirty="0"/>
          </a:p>
        </p:txBody>
      </p:sp>
      <p:pic>
        <p:nvPicPr>
          <p:cNvPr id="3" name="Picture 2"/>
          <p:cNvPicPr/>
          <p:nvPr/>
        </p:nvPicPr>
        <p:blipFill rotWithShape="1">
          <a:blip r:embed="rId3" cstate="print"/>
          <a:srcRect l="14358" t="19144" r="13850" b="8057"/>
          <a:stretch/>
        </p:blipFill>
        <p:spPr bwMode="auto">
          <a:xfrm>
            <a:off x="648069" y="150920"/>
            <a:ext cx="10955045" cy="6615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664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2</a:t>
            </a:fld>
            <a:endParaRPr lang="en-US" dirty="0"/>
          </a:p>
        </p:txBody>
      </p:sp>
      <p:pic>
        <p:nvPicPr>
          <p:cNvPr id="3" name="Picture 2"/>
          <p:cNvPicPr/>
          <p:nvPr/>
        </p:nvPicPr>
        <p:blipFill rotWithShape="1">
          <a:blip r:embed="rId3" cstate="print"/>
          <a:srcRect l="20720" t="64196" r="7837" b="6152"/>
          <a:stretch/>
        </p:blipFill>
        <p:spPr bwMode="auto">
          <a:xfrm>
            <a:off x="-26616" y="4021004"/>
            <a:ext cx="12192000" cy="246673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55745" y="24933"/>
            <a:ext cx="2400267"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0" y="788370"/>
            <a:ext cx="4029559" cy="4062651"/>
          </a:xfrm>
          <a:prstGeom prst="rect">
            <a:avLst/>
          </a:prstGeom>
          <a:solidFill>
            <a:schemeClr val="accent6">
              <a:lumMod val="40000"/>
              <a:lumOff val="60000"/>
            </a:schemeClr>
          </a:solidFill>
        </p:spPr>
        <p:txBody>
          <a:bodyPr wrap="square" rtlCol="0">
            <a:spAutoFit/>
          </a:bodyPr>
          <a:lstStyle/>
          <a:p>
            <a:pPr marL="542925" indent="-449263" algn="l">
              <a:buFont typeface="Arial" pitchFamily="34" charset="0"/>
              <a:buChar char="•"/>
            </a:pPr>
            <a:endParaRPr lang="en-GB" sz="2400" b="1" dirty="0" smtClean="0">
              <a:solidFill>
                <a:srgbClr val="000000"/>
              </a:solidFill>
              <a:latin typeface="Calibri" panose="020F0502020204030204" pitchFamily="34" charset="0"/>
            </a:endParaRPr>
          </a:p>
          <a:p>
            <a:pPr marL="542925" indent="-449263" algn="l">
              <a:buFont typeface="Arial" pitchFamily="34" charset="0"/>
              <a:buChar char="•"/>
            </a:pPr>
            <a:r>
              <a:rPr lang="en-GB" sz="2400" b="1" dirty="0" smtClean="0">
                <a:solidFill>
                  <a:srgbClr val="000000"/>
                </a:solidFill>
                <a:latin typeface="Calibri" panose="020F0502020204030204" pitchFamily="34" charset="0"/>
              </a:rPr>
              <a:t>How do we support students to use and give feedback effectively? </a:t>
            </a:r>
          </a:p>
          <a:p>
            <a:pPr marL="542925" indent="-449263" algn="l">
              <a:buFont typeface="Arial" pitchFamily="34" charset="0"/>
              <a:buChar char="•"/>
            </a:pPr>
            <a:r>
              <a:rPr lang="en-GB" sz="2400" b="1" dirty="0" smtClean="0">
                <a:solidFill>
                  <a:srgbClr val="000000"/>
                </a:solidFill>
                <a:latin typeface="Calibri" panose="020F0502020204030204" pitchFamily="34" charset="0"/>
              </a:rPr>
              <a:t>How do we focus feedback appropriately? </a:t>
            </a:r>
          </a:p>
          <a:p>
            <a:pPr marL="542925" indent="-449263" algn="l">
              <a:buFont typeface="Arial" pitchFamily="34" charset="0"/>
              <a:buChar char="•"/>
            </a:pPr>
            <a:r>
              <a:rPr lang="en-GB" sz="2400" b="1" dirty="0" smtClean="0">
                <a:solidFill>
                  <a:srgbClr val="000000"/>
                </a:solidFill>
                <a:latin typeface="Calibri" panose="020F0502020204030204" pitchFamily="34" charset="0"/>
              </a:rPr>
              <a:t>How do we ensure feedback does not lead to dependence? </a:t>
            </a:r>
          </a:p>
          <a:p>
            <a:pPr marL="542925" indent="-449263" algn="l"/>
            <a:endParaRPr lang="en-GB" sz="2400" b="1" dirty="0" smtClean="0">
              <a:solidFill>
                <a:srgbClr val="000000"/>
              </a:solidFill>
              <a:latin typeface="Calibri" panose="020F0502020204030204" pitchFamily="34" charset="0"/>
            </a:endParaRPr>
          </a:p>
          <a:p>
            <a:endParaRPr lang="en-GB" dirty="0"/>
          </a:p>
        </p:txBody>
      </p:sp>
      <p:sp>
        <p:nvSpPr>
          <p:cNvPr id="10" name="TextBox 9"/>
          <p:cNvSpPr txBox="1"/>
          <p:nvPr/>
        </p:nvSpPr>
        <p:spPr>
          <a:xfrm>
            <a:off x="5158352" y="584310"/>
            <a:ext cx="6418882" cy="2462213"/>
          </a:xfrm>
          <a:prstGeom prst="rect">
            <a:avLst/>
          </a:prstGeom>
          <a:solidFill>
            <a:schemeClr val="accent6">
              <a:lumMod val="40000"/>
              <a:lumOff val="60000"/>
            </a:schemeClr>
          </a:solidFill>
        </p:spPr>
        <p:txBody>
          <a:bodyPr wrap="square" rtlCol="0">
            <a:spAutoFit/>
          </a:bodyPr>
          <a:lstStyle/>
          <a:p>
            <a:pPr marL="542925" indent="-449263" algn="l">
              <a:buFont typeface="Arial" pitchFamily="34" charset="0"/>
              <a:buChar char="•"/>
            </a:pPr>
            <a:endParaRPr lang="en-GB" sz="2400" b="1" dirty="0" smtClean="0">
              <a:solidFill>
                <a:srgbClr val="000000"/>
              </a:solidFill>
              <a:latin typeface="Calibri" panose="020F0502020204030204" pitchFamily="34" charset="0"/>
            </a:endParaRPr>
          </a:p>
          <a:p>
            <a:pPr marL="542925" indent="-449263" algn="l">
              <a:buFont typeface="Arial" pitchFamily="34" charset="0"/>
              <a:buChar char="•"/>
            </a:pPr>
            <a:r>
              <a:rPr lang="en-GB" sz="4400" b="1" dirty="0" smtClean="0">
                <a:solidFill>
                  <a:srgbClr val="000000"/>
                </a:solidFill>
                <a:latin typeface="Calibri" panose="020F0502020204030204" pitchFamily="34" charset="0"/>
              </a:rPr>
              <a:t>The  4 assessment sub-dimensions of EAT</a:t>
            </a:r>
          </a:p>
          <a:p>
            <a:pPr marL="542925" indent="-449263" algn="l"/>
            <a:endParaRPr lang="en-GB" sz="2400" b="1" dirty="0" smtClean="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2675999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3</a:t>
            </a:fld>
            <a:endParaRPr lang="en-US" sz="1400" dirty="0">
              <a:latin typeface="Georgia" charset="0"/>
            </a:endParaRPr>
          </a:p>
        </p:txBody>
      </p:sp>
      <p:sp>
        <p:nvSpPr>
          <p:cNvPr id="50178" name="Text Box 1026"/>
          <p:cNvSpPr txBox="1">
            <a:spLocks noChangeArrowheads="1"/>
          </p:cNvSpPr>
          <p:nvPr/>
        </p:nvSpPr>
        <p:spPr bwMode="auto">
          <a:xfrm>
            <a:off x="482600" y="1752600"/>
            <a:ext cx="1069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gn="l">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431800" y="908050"/>
            <a:ext cx="11328400" cy="806438"/>
          </a:xfrm>
        </p:spPr>
        <p:txBody>
          <a:bodyPr>
            <a:noAutofit/>
          </a:bodyPr>
          <a:lstStyle/>
          <a:p>
            <a:pPr algn="ctr"/>
            <a:r>
              <a:rPr lang="en-GB" sz="5400" b="1" dirty="0" smtClean="0">
                <a:latin typeface="Arial" pitchFamily="34" charset="0"/>
                <a:cs typeface="Arial" pitchFamily="34" charset="0"/>
              </a:rPr>
              <a:t>Starting Points with Feedback</a:t>
            </a:r>
            <a:endParaRPr lang="en-GB" sz="5400" dirty="0" smtClean="0">
              <a:latin typeface="Arial" pitchFamily="34" charset="0"/>
              <a:cs typeface="Arial" pitchFamily="34" charset="0"/>
            </a:endParaRPr>
          </a:p>
        </p:txBody>
      </p:sp>
      <p:sp>
        <p:nvSpPr>
          <p:cNvPr id="50180" name="Rectangle 1028"/>
          <p:cNvSpPr>
            <a:spLocks noGrp="1" noChangeArrowheads="1"/>
          </p:cNvSpPr>
          <p:nvPr>
            <p:ph type="body" idx="1"/>
          </p:nvPr>
        </p:nvSpPr>
        <p:spPr>
          <a:xfrm>
            <a:off x="0" y="1643050"/>
            <a:ext cx="12192000" cy="5572164"/>
          </a:xfrm>
        </p:spPr>
        <p:txBody>
          <a:bodyPr/>
          <a:lstStyle/>
          <a:p>
            <a:pPr lvl="0"/>
            <a:endParaRPr lang="en-GB" sz="2000" b="1" dirty="0" smtClean="0">
              <a:latin typeface="Arial" pitchFamily="34" charset="0"/>
              <a:cs typeface="Arial" pitchFamily="34" charset="0"/>
            </a:endParaRPr>
          </a:p>
          <a:p>
            <a:pPr marL="992188" lvl="0" indent="-992188"/>
            <a:r>
              <a:rPr lang="en-GB" sz="3600" b="1" dirty="0" smtClean="0">
                <a:solidFill>
                  <a:srgbClr val="000000"/>
                </a:solidFill>
                <a:latin typeface="Arial" pitchFamily="34" charset="0"/>
                <a:cs typeface="Arial" pitchFamily="34" charset="0"/>
              </a:rPr>
              <a:t>Clarify with students the different forms, sources, and timings of feedback</a:t>
            </a:r>
            <a:r>
              <a:rPr lang="en-GB" sz="3600" dirty="0" smtClean="0">
                <a:solidFill>
                  <a:srgbClr val="000000"/>
                </a:solidFill>
                <a:latin typeface="Arial" pitchFamily="34" charset="0"/>
                <a:cs typeface="Arial" pitchFamily="34" charset="0"/>
              </a:rPr>
              <a:t> available including e-learning opportunities.</a:t>
            </a:r>
          </a:p>
          <a:p>
            <a:pPr marL="992188" lvl="0" indent="-992188"/>
            <a:r>
              <a:rPr lang="en-GB" sz="3600" b="1" dirty="0" smtClean="0">
                <a:solidFill>
                  <a:srgbClr val="000000"/>
                </a:solidFill>
                <a:latin typeface="Arial" pitchFamily="34" charset="0"/>
                <a:cs typeface="Arial" pitchFamily="34" charset="0"/>
              </a:rPr>
              <a:t>Clarify the role of the student in the feedback process </a:t>
            </a:r>
            <a:r>
              <a:rPr lang="en-GB" sz="3600" dirty="0" smtClean="0">
                <a:solidFill>
                  <a:srgbClr val="000000"/>
                </a:solidFill>
                <a:latin typeface="Arial" pitchFamily="34" charset="0"/>
                <a:cs typeface="Arial" pitchFamily="34" charset="0"/>
              </a:rPr>
              <a:t>as an active participant (seeking, using, and giving feedback to self and peers; developing networks of support), and not just as a receiver of feedback. </a:t>
            </a:r>
          </a:p>
          <a:p>
            <a:pPr marL="992188" indent="-992188">
              <a:buNone/>
            </a:pPr>
            <a:r>
              <a:rPr lang="en-GB" sz="3600" dirty="0" smtClean="0"/>
              <a:t>.</a:t>
            </a:r>
          </a:p>
          <a:p>
            <a:pPr lvl="0">
              <a:spcAft>
                <a:spcPts val="0"/>
              </a:spcAft>
            </a:pPr>
            <a:endParaRPr lang="en-GB" sz="2000" b="1" dirty="0" smtClean="0">
              <a:solidFill>
                <a:srgbClr val="000000"/>
              </a:solidFill>
              <a:latin typeface="Arial" pitchFamily="34" charset="0"/>
              <a:cs typeface="Arial" pitchFamily="34" charset="0"/>
            </a:endParaRPr>
          </a:p>
          <a:p>
            <a:pPr marL="0" lvl="0" indent="0">
              <a:spcAft>
                <a:spcPts val="0"/>
              </a:spcAft>
              <a:buNone/>
            </a:pPr>
            <a:endParaRPr lang="en-GB" sz="2000" dirty="0" smtClean="0">
              <a:solidFill>
                <a:srgbClr val="000000"/>
              </a:solidFill>
              <a:latin typeface="Arial" pitchFamily="34" charset="0"/>
              <a:cs typeface="Arial" pitchFamily="34" charset="0"/>
            </a:endParaRPr>
          </a:p>
          <a:p>
            <a:pPr lvl="0">
              <a:spcAft>
                <a:spcPts val="0"/>
              </a:spcAft>
            </a:pPr>
            <a:endParaRPr lang="en-GB" sz="800" dirty="0" smtClean="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4</a:t>
            </a:fld>
            <a:endParaRPr lang="en-US" sz="1400" dirty="0">
              <a:latin typeface="Georgia" charset="0"/>
            </a:endParaRPr>
          </a:p>
        </p:txBody>
      </p:sp>
      <p:sp>
        <p:nvSpPr>
          <p:cNvPr id="50178" name="Text Box 1026"/>
          <p:cNvSpPr txBox="1">
            <a:spLocks noChangeArrowheads="1"/>
          </p:cNvSpPr>
          <p:nvPr/>
        </p:nvSpPr>
        <p:spPr bwMode="auto">
          <a:xfrm>
            <a:off x="482600" y="1752600"/>
            <a:ext cx="1069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gn="l">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lstStyle/>
          <a:p>
            <a:pPr algn="ctr"/>
            <a:r>
              <a:rPr lang="en-US" b="1" dirty="0" smtClean="0">
                <a:solidFill>
                  <a:srgbClr val="FFC000"/>
                </a:solidFill>
                <a:latin typeface="Arial" pitchFamily="34" charset="0"/>
                <a:ea typeface="ＭＳ Ｐゴシック" charset="0"/>
                <a:cs typeface="Arial" pitchFamily="34" charset="0"/>
              </a:rPr>
              <a:t>Assessment Feedback Principles</a:t>
            </a:r>
            <a:endParaRPr lang="en-US" b="1" dirty="0">
              <a:solidFill>
                <a:srgbClr val="FFC000"/>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431800" y="1428736"/>
            <a:ext cx="11379240" cy="5286411"/>
          </a:xfrm>
        </p:spPr>
        <p:txBody>
          <a:bodyPr>
            <a:normAutofit/>
          </a:bodyPr>
          <a:lstStyle/>
          <a:p>
            <a:pPr lvl="0">
              <a:buNone/>
            </a:pPr>
            <a:endParaRPr lang="en-GB" sz="400" b="1" dirty="0" smtClean="0">
              <a:latin typeface="Arial" pitchFamily="34" charset="0"/>
              <a:cs typeface="Arial" pitchFamily="34" charset="0"/>
            </a:endParaRPr>
          </a:p>
          <a:p>
            <a:pPr lvl="0"/>
            <a:r>
              <a:rPr lang="en-GB" b="1" dirty="0" smtClean="0">
                <a:solidFill>
                  <a:srgbClr val="000000"/>
                </a:solidFill>
                <a:cs typeface="Arial" pitchFamily="34" charset="0"/>
              </a:rPr>
              <a:t>Giving clear and focused feedback on how students can improve their work </a:t>
            </a:r>
            <a:r>
              <a:rPr lang="en-GB" dirty="0" smtClean="0">
                <a:solidFill>
                  <a:srgbClr val="000000"/>
                </a:solidFill>
                <a:cs typeface="Arial" pitchFamily="34" charset="0"/>
              </a:rPr>
              <a:t>including signposting the most important areas to address (what was good; what could be improved; and most importantly, how to improve). </a:t>
            </a:r>
          </a:p>
          <a:p>
            <a:pPr lvl="0"/>
            <a:endParaRPr lang="en-GB" sz="500" dirty="0" smtClean="0">
              <a:solidFill>
                <a:srgbClr val="000000"/>
              </a:solidFill>
              <a:cs typeface="Arial" pitchFamily="34" charset="0"/>
            </a:endParaRPr>
          </a:p>
          <a:p>
            <a:pPr lvl="0"/>
            <a:r>
              <a:rPr lang="en-GB" dirty="0" smtClean="0">
                <a:solidFill>
                  <a:srgbClr val="000000"/>
                </a:solidFill>
                <a:cs typeface="Arial" pitchFamily="34" charset="0"/>
              </a:rPr>
              <a:t>Ensuring </a:t>
            </a:r>
            <a:r>
              <a:rPr lang="en-GB" b="1" dirty="0" smtClean="0">
                <a:solidFill>
                  <a:srgbClr val="000000"/>
                </a:solidFill>
                <a:cs typeface="Arial" pitchFamily="34" charset="0"/>
              </a:rPr>
              <a:t>consistency in the quality of feedback</a:t>
            </a:r>
            <a:r>
              <a:rPr lang="en-GB" dirty="0" smtClean="0">
                <a:solidFill>
                  <a:srgbClr val="000000"/>
                </a:solidFill>
                <a:cs typeface="Arial" pitchFamily="34" charset="0"/>
              </a:rPr>
              <a:t>– agreed baselines. </a:t>
            </a:r>
          </a:p>
          <a:p>
            <a:pPr lvl="0"/>
            <a:endParaRPr lang="en-GB" sz="1000" dirty="0" smtClean="0">
              <a:solidFill>
                <a:srgbClr val="000000"/>
              </a:solidFill>
              <a:cs typeface="Arial" pitchFamily="34" charset="0"/>
            </a:endParaRPr>
          </a:p>
          <a:p>
            <a:r>
              <a:rPr lang="en-GB" b="1" dirty="0" smtClean="0">
                <a:solidFill>
                  <a:srgbClr val="000000"/>
                </a:solidFill>
                <a:cs typeface="Arial" pitchFamily="34" charset="0"/>
              </a:rPr>
              <a:t>Ensuring equity in feedback provision </a:t>
            </a:r>
            <a:r>
              <a:rPr lang="en-GB" dirty="0" smtClean="0">
                <a:solidFill>
                  <a:srgbClr val="000000"/>
                </a:solidFill>
                <a:cs typeface="Arial" pitchFamily="34" charset="0"/>
              </a:rPr>
              <a:t>for all students.</a:t>
            </a:r>
          </a:p>
          <a:p>
            <a:pPr lvl="0"/>
            <a:endParaRPr lang="en-GB" sz="500" dirty="0" smtClean="0">
              <a:solidFill>
                <a:srgbClr val="000000"/>
              </a:solidFill>
              <a:cs typeface="Arial" pitchFamily="34" charset="0"/>
            </a:endParaRPr>
          </a:p>
          <a:p>
            <a:pPr lvl="0"/>
            <a:r>
              <a:rPr lang="en-GB" dirty="0" smtClean="0">
                <a:solidFill>
                  <a:srgbClr val="000000"/>
                </a:solidFill>
                <a:cs typeface="Arial" pitchFamily="34" charset="0"/>
              </a:rPr>
              <a:t>Ensuring that </a:t>
            </a:r>
            <a:r>
              <a:rPr lang="en-GB" b="1" dirty="0" smtClean="0">
                <a:solidFill>
                  <a:srgbClr val="000000"/>
                </a:solidFill>
                <a:cs typeface="Arial" pitchFamily="34" charset="0"/>
              </a:rPr>
              <a:t>formative feedback precedes summative assessment</a:t>
            </a:r>
            <a:r>
              <a:rPr lang="en-GB" dirty="0" smtClean="0">
                <a:solidFill>
                  <a:srgbClr val="000000"/>
                </a:solidFill>
                <a:cs typeface="Arial" pitchFamily="34" charset="0"/>
              </a:rPr>
              <a:t>; </a:t>
            </a:r>
            <a:r>
              <a:rPr lang="en-GB" b="1" dirty="0" smtClean="0">
                <a:solidFill>
                  <a:srgbClr val="000000"/>
                </a:solidFill>
                <a:cs typeface="Arial" pitchFamily="34" charset="0"/>
              </a:rPr>
              <a:t>that the links between formative feedback and the requirements of summative assessment are clear.</a:t>
            </a:r>
            <a:endParaRPr lang="en-GB" dirty="0" smtClean="0">
              <a:solidFill>
                <a:srgbClr val="000000"/>
              </a:solidFill>
              <a:cs typeface="Arial" pitchFamily="34" charset="0"/>
            </a:endParaRPr>
          </a:p>
          <a:p>
            <a:pPr lvl="0">
              <a:spcAft>
                <a:spcPts val="0"/>
              </a:spcAft>
            </a:pPr>
            <a:endParaRPr lang="en-GB" sz="800" dirty="0" smtClean="0">
              <a:solidFill>
                <a:srgbClr val="000000"/>
              </a:solidFill>
              <a:latin typeface="Arial" pitchFamily="34" charset="0"/>
              <a:cs typeface="Arial" pitchFamily="34" charset="0"/>
            </a:endParaRPr>
          </a:p>
          <a:p>
            <a:pPr>
              <a:buNone/>
            </a:pPr>
            <a:endParaRPr lang="en-US" b="1" dirty="0">
              <a:latin typeface="Georgi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5</a:t>
            </a:fld>
            <a:endParaRPr lang="en-US" sz="1400" dirty="0">
              <a:latin typeface="Georgia" charset="0"/>
            </a:endParaRPr>
          </a:p>
        </p:txBody>
      </p:sp>
      <p:sp>
        <p:nvSpPr>
          <p:cNvPr id="50178" name="Text Box 1026"/>
          <p:cNvSpPr txBox="1">
            <a:spLocks noChangeArrowheads="1"/>
          </p:cNvSpPr>
          <p:nvPr/>
        </p:nvSpPr>
        <p:spPr bwMode="auto">
          <a:xfrm>
            <a:off x="482600" y="1752600"/>
            <a:ext cx="1069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gn="l">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lstStyle/>
          <a:p>
            <a:pPr algn="ctr"/>
            <a:r>
              <a:rPr lang="en-US" b="1" dirty="0" smtClean="0">
                <a:solidFill>
                  <a:srgbClr val="FFC000"/>
                </a:solidFill>
                <a:latin typeface="Arial" pitchFamily="34" charset="0"/>
                <a:ea typeface="ＭＳ Ｐゴシック" charset="0"/>
                <a:cs typeface="Arial" pitchFamily="34" charset="0"/>
              </a:rPr>
              <a:t>Supporting Training in Feedback</a:t>
            </a:r>
            <a:endParaRPr lang="en-US" b="1" dirty="0">
              <a:solidFill>
                <a:srgbClr val="FFC000"/>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431800" y="1428736"/>
            <a:ext cx="11379240" cy="5286411"/>
          </a:xfrm>
        </p:spPr>
        <p:txBody>
          <a:bodyPr>
            <a:normAutofit/>
          </a:bodyPr>
          <a:lstStyle/>
          <a:p>
            <a:pPr lvl="0">
              <a:buNone/>
            </a:pPr>
            <a:endParaRPr lang="en-GB" sz="400" b="1" dirty="0" smtClean="0">
              <a:latin typeface="Arial" pitchFamily="34" charset="0"/>
              <a:cs typeface="Arial" pitchFamily="34" charset="0"/>
            </a:endParaRPr>
          </a:p>
          <a:p>
            <a:pPr lvl="0"/>
            <a:endParaRPr lang="en-GB" sz="500" b="1" dirty="0" smtClean="0">
              <a:solidFill>
                <a:srgbClr val="000000"/>
              </a:solidFill>
              <a:latin typeface="Arial" pitchFamily="34" charset="0"/>
              <a:cs typeface="Arial" pitchFamily="34" charset="0"/>
            </a:endParaRPr>
          </a:p>
          <a:p>
            <a:pPr marL="898525" indent="-898525"/>
            <a:r>
              <a:rPr lang="en-GB" b="1" dirty="0" smtClean="0">
                <a:solidFill>
                  <a:srgbClr val="000000"/>
                </a:solidFill>
                <a:cs typeface="Arial" pitchFamily="34" charset="0"/>
              </a:rPr>
              <a:t>Assessing starting points </a:t>
            </a:r>
            <a:r>
              <a:rPr lang="en-GB" dirty="0" smtClean="0">
                <a:solidFill>
                  <a:srgbClr val="000000"/>
                </a:solidFill>
                <a:cs typeface="Arial" pitchFamily="34" charset="0"/>
              </a:rPr>
              <a:t>- Ascertaining whether it is feedback that students need – do they have sufficient baseline knowledge and understanding to be able to process feedback? </a:t>
            </a:r>
          </a:p>
          <a:p>
            <a:pPr marL="898525" lvl="0" indent="-898525">
              <a:buNone/>
            </a:pPr>
            <a:endParaRPr lang="en-GB" sz="500" dirty="0" smtClean="0">
              <a:solidFill>
                <a:srgbClr val="000000"/>
              </a:solidFill>
              <a:cs typeface="Arial" pitchFamily="34" charset="0"/>
            </a:endParaRPr>
          </a:p>
          <a:p>
            <a:pPr marL="898525" lvl="0" indent="-898525"/>
            <a:r>
              <a:rPr lang="en-GB" dirty="0" smtClean="0">
                <a:solidFill>
                  <a:srgbClr val="000000"/>
                </a:solidFill>
                <a:cs typeface="Arial" pitchFamily="34" charset="0"/>
              </a:rPr>
              <a:t>Ensuring  that there are opportunities and support for students to </a:t>
            </a:r>
            <a:r>
              <a:rPr lang="en-GB" b="1" dirty="0" smtClean="0">
                <a:solidFill>
                  <a:srgbClr val="000000"/>
                </a:solidFill>
                <a:cs typeface="Arial" pitchFamily="34" charset="0"/>
              </a:rPr>
              <a:t>develop self-assessment/self-monitoring, and evaluation skills</a:t>
            </a:r>
            <a:r>
              <a:rPr lang="en-GB" dirty="0" smtClean="0">
                <a:solidFill>
                  <a:srgbClr val="000000"/>
                </a:solidFill>
                <a:cs typeface="Arial" pitchFamily="34" charset="0"/>
              </a:rPr>
              <a:t>, and </a:t>
            </a:r>
            <a:r>
              <a:rPr lang="en-GB" b="1" dirty="0" smtClean="0">
                <a:solidFill>
                  <a:srgbClr val="000000"/>
                </a:solidFill>
                <a:cs typeface="Arial" pitchFamily="34" charset="0"/>
              </a:rPr>
              <a:t>training in peer feedback </a:t>
            </a:r>
            <a:r>
              <a:rPr lang="en-GB" dirty="0" smtClean="0">
                <a:solidFill>
                  <a:srgbClr val="000000"/>
                </a:solidFill>
                <a:cs typeface="Arial" pitchFamily="34" charset="0"/>
              </a:rPr>
              <a:t>to support self-understanding of assessment and feedback.</a:t>
            </a:r>
          </a:p>
          <a:p>
            <a:pPr marL="898525" lvl="0" indent="-898525"/>
            <a:endParaRPr lang="en-GB" sz="500" dirty="0" smtClean="0">
              <a:solidFill>
                <a:srgbClr val="000000"/>
              </a:solidFill>
              <a:cs typeface="Arial" pitchFamily="34" charset="0"/>
            </a:endParaRPr>
          </a:p>
          <a:p>
            <a:pPr marL="898525" lvl="0" indent="-898525"/>
            <a:r>
              <a:rPr lang="en-GB" b="1" dirty="0" smtClean="0">
                <a:solidFill>
                  <a:srgbClr val="000000"/>
                </a:solidFill>
                <a:cs typeface="Arial" pitchFamily="34" charset="0"/>
              </a:rPr>
              <a:t>Ensuring training opportunities on assessment feedback for all those engaged in curriculum delivery </a:t>
            </a:r>
            <a:r>
              <a:rPr lang="en-GB" dirty="0" smtClean="0">
                <a:solidFill>
                  <a:srgbClr val="000000"/>
                </a:solidFill>
                <a:cs typeface="Arial" pitchFamily="34" charset="0"/>
              </a:rPr>
              <a:t>to enhance shared understanding of assessment requirements.</a:t>
            </a:r>
          </a:p>
          <a:p>
            <a:pPr lvl="0"/>
            <a:endParaRPr lang="en-GB" sz="500" dirty="0" smtClean="0">
              <a:solidFill>
                <a:srgbClr val="000000"/>
              </a:solidFill>
              <a:latin typeface="Arial" pitchFamily="34" charset="0"/>
              <a:cs typeface="Arial" pitchFamily="34" charset="0"/>
            </a:endParaRPr>
          </a:p>
          <a:p>
            <a:pPr lvl="0">
              <a:buNone/>
            </a:pPr>
            <a:endParaRPr lang="en-GB" sz="2000" dirty="0" smtClean="0">
              <a:solidFill>
                <a:srgbClr val="000000"/>
              </a:solidFill>
              <a:latin typeface="Arial" pitchFamily="34" charset="0"/>
              <a:cs typeface="Arial" pitchFamily="34" charset="0"/>
            </a:endParaRPr>
          </a:p>
          <a:p>
            <a:pPr lvl="0">
              <a:spcAft>
                <a:spcPts val="0"/>
              </a:spcAft>
            </a:pPr>
            <a:endParaRPr lang="en-GB" sz="2000" b="1" dirty="0" smtClean="0">
              <a:solidFill>
                <a:srgbClr val="000000"/>
              </a:solidFill>
              <a:latin typeface="Arial" pitchFamily="34" charset="0"/>
              <a:cs typeface="Arial" pitchFamily="34" charset="0"/>
            </a:endParaRPr>
          </a:p>
          <a:p>
            <a:pPr marL="0" lvl="0" indent="0">
              <a:spcAft>
                <a:spcPts val="0"/>
              </a:spcAft>
              <a:buNone/>
            </a:pPr>
            <a:endParaRPr lang="en-GB" sz="2000" dirty="0" smtClean="0">
              <a:solidFill>
                <a:srgbClr val="000000"/>
              </a:solidFill>
              <a:latin typeface="Arial" pitchFamily="34" charset="0"/>
              <a:cs typeface="Arial" pitchFamily="34" charset="0"/>
            </a:endParaRPr>
          </a:p>
          <a:p>
            <a:pPr lvl="0">
              <a:spcAft>
                <a:spcPts val="0"/>
              </a:spcAft>
            </a:pPr>
            <a:endParaRPr lang="en-GB" sz="800" dirty="0" smtClean="0">
              <a:solidFill>
                <a:srgbClr val="000000"/>
              </a:solidFill>
              <a:latin typeface="Arial" pitchFamily="34" charset="0"/>
              <a:cs typeface="Arial" pitchFamily="34" charset="0"/>
            </a:endParaRPr>
          </a:p>
          <a:p>
            <a:pPr>
              <a:buNone/>
            </a:pPr>
            <a:endParaRPr lang="en-US" b="1" dirty="0">
              <a:latin typeface="Georgi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6</a:t>
            </a:fld>
            <a:endParaRPr lang="en-US" sz="1400" dirty="0">
              <a:latin typeface="Georgia" charset="0"/>
            </a:endParaRPr>
          </a:p>
        </p:txBody>
      </p:sp>
      <p:sp>
        <p:nvSpPr>
          <p:cNvPr id="50178" name="Text Box 1026"/>
          <p:cNvSpPr txBox="1">
            <a:spLocks noChangeArrowheads="1"/>
          </p:cNvSpPr>
          <p:nvPr/>
        </p:nvSpPr>
        <p:spPr bwMode="auto">
          <a:xfrm>
            <a:off x="482600" y="1752600"/>
            <a:ext cx="1069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gn="l">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lstStyle/>
          <a:p>
            <a:pPr algn="ctr"/>
            <a:r>
              <a:rPr lang="en-US" b="1" dirty="0" smtClean="0">
                <a:solidFill>
                  <a:srgbClr val="FFC000"/>
                </a:solidFill>
                <a:latin typeface="Arial" pitchFamily="34" charset="0"/>
                <a:ea typeface="ＭＳ Ｐゴシック" charset="0"/>
                <a:cs typeface="Arial" pitchFamily="34" charset="0"/>
              </a:rPr>
              <a:t>Factors Impacting Feedback…….</a:t>
            </a:r>
            <a:endParaRPr lang="en-US" b="1" dirty="0">
              <a:solidFill>
                <a:srgbClr val="FFC000"/>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462797" y="1351244"/>
            <a:ext cx="11379240" cy="5286411"/>
          </a:xfrm>
        </p:spPr>
        <p:txBody>
          <a:bodyPr>
            <a:normAutofit fontScale="92500" lnSpcReduction="20000"/>
          </a:bodyPr>
          <a:lstStyle/>
          <a:p>
            <a:pPr lvl="0">
              <a:buNone/>
            </a:pPr>
            <a:endParaRPr lang="en-GB" sz="400" b="1" dirty="0" smtClean="0">
              <a:latin typeface="Arial" pitchFamily="34" charset="0"/>
              <a:cs typeface="Arial" pitchFamily="34" charset="0"/>
            </a:endParaRPr>
          </a:p>
          <a:p>
            <a:pPr marL="93663" lvl="0" indent="-93663">
              <a:buNone/>
            </a:pPr>
            <a:r>
              <a:rPr lang="en-GB" sz="2000" dirty="0" smtClean="0">
                <a:solidFill>
                  <a:srgbClr val="000000"/>
                </a:solidFill>
                <a:latin typeface="Arial" pitchFamily="34" charset="0"/>
                <a:cs typeface="Arial" pitchFamily="34" charset="0"/>
              </a:rPr>
              <a:t> </a:t>
            </a:r>
            <a:r>
              <a:rPr lang="en-GB" sz="2400" dirty="0" smtClean="0">
                <a:solidFill>
                  <a:srgbClr val="000000"/>
                </a:solidFill>
                <a:cs typeface="Arial" pitchFamily="34" charset="0"/>
              </a:rPr>
              <a:t>Even If all the principles of effective feedback practice are applied students’ application of feedback varies due to a host of Individual difference  and contextual variables – </a:t>
            </a:r>
            <a:r>
              <a:rPr lang="en-GB" sz="2400" b="1" dirty="0" smtClean="0">
                <a:solidFill>
                  <a:srgbClr val="000000"/>
                </a:solidFill>
                <a:cs typeface="Arial" pitchFamily="34" charset="0"/>
              </a:rPr>
              <a:t>see Feedback Landscape. </a:t>
            </a:r>
            <a:r>
              <a:rPr lang="en-GB" sz="2400" dirty="0" smtClean="0">
                <a:solidFill>
                  <a:srgbClr val="000000"/>
                </a:solidFill>
                <a:cs typeface="Arial" pitchFamily="34" charset="0"/>
              </a:rPr>
              <a:t>Key issues include: </a:t>
            </a:r>
          </a:p>
          <a:p>
            <a:pPr marL="93663" lvl="0" indent="-93663">
              <a:buNone/>
            </a:pPr>
            <a:endParaRPr lang="en-GB" sz="2400" dirty="0" smtClean="0">
              <a:solidFill>
                <a:srgbClr val="000000"/>
              </a:solidFill>
              <a:cs typeface="Arial" pitchFamily="34" charset="0"/>
            </a:endParaRPr>
          </a:p>
          <a:p>
            <a:pPr marL="542925" indent="-279400">
              <a:tabLst>
                <a:tab pos="542925" algn="l"/>
              </a:tabLst>
            </a:pPr>
            <a:r>
              <a:rPr lang="en-GB" sz="2400" b="1" dirty="0" smtClean="0">
                <a:solidFill>
                  <a:srgbClr val="000000"/>
                </a:solidFill>
                <a:cs typeface="Arial" pitchFamily="34" charset="0"/>
              </a:rPr>
              <a:t>Prior knowledge and current levels of knowledge </a:t>
            </a:r>
            <a:r>
              <a:rPr lang="en-GB" sz="2400" dirty="0" smtClean="0">
                <a:solidFill>
                  <a:srgbClr val="000000"/>
                </a:solidFill>
                <a:cs typeface="Arial" pitchFamily="34" charset="0"/>
              </a:rPr>
              <a:t>– if learner has insufficient  background knowledge feedback may be inaccessible and not relevant at that point.</a:t>
            </a:r>
          </a:p>
          <a:p>
            <a:pPr marL="542925" indent="-279400">
              <a:tabLst>
                <a:tab pos="542925" algn="l"/>
              </a:tabLst>
            </a:pPr>
            <a:r>
              <a:rPr lang="en-GB" sz="2400" b="1" dirty="0" smtClean="0">
                <a:solidFill>
                  <a:srgbClr val="000000"/>
                </a:solidFill>
                <a:cs typeface="Arial" pitchFamily="34" charset="0"/>
              </a:rPr>
              <a:t>Sufficient confidence levels to be able to act on feedback.</a:t>
            </a:r>
          </a:p>
          <a:p>
            <a:pPr marL="542925" indent="-279400">
              <a:tabLst>
                <a:tab pos="542925" algn="l"/>
              </a:tabLst>
            </a:pPr>
            <a:r>
              <a:rPr lang="en-GB" sz="2400" b="1" dirty="0" smtClean="0">
                <a:solidFill>
                  <a:srgbClr val="000000"/>
                </a:solidFill>
                <a:cs typeface="Arial" pitchFamily="34" charset="0"/>
              </a:rPr>
              <a:t>Motivation and minimum grade level the student is aiming to achieve.</a:t>
            </a:r>
          </a:p>
          <a:p>
            <a:pPr marL="542925" indent="-279400">
              <a:tabLst>
                <a:tab pos="542925" algn="l"/>
              </a:tabLst>
            </a:pPr>
            <a:r>
              <a:rPr lang="en-GB" sz="2400" b="1" dirty="0" smtClean="0">
                <a:solidFill>
                  <a:srgbClr val="000000"/>
                </a:solidFill>
                <a:cs typeface="Arial" pitchFamily="34" charset="0"/>
              </a:rPr>
              <a:t>Competing goals.</a:t>
            </a:r>
          </a:p>
          <a:p>
            <a:pPr marL="542925" indent="-279400">
              <a:tabLst>
                <a:tab pos="542925" algn="l"/>
              </a:tabLst>
            </a:pPr>
            <a:r>
              <a:rPr lang="en-GB" sz="2400" b="1" dirty="0" smtClean="0">
                <a:solidFill>
                  <a:srgbClr val="000000"/>
                </a:solidFill>
                <a:cs typeface="Arial" pitchFamily="34" charset="0"/>
              </a:rPr>
              <a:t>Whether the student values the assessment task and feedback </a:t>
            </a:r>
            <a:r>
              <a:rPr lang="en-GB" sz="2400" dirty="0" smtClean="0">
                <a:solidFill>
                  <a:srgbClr val="000000"/>
                </a:solidFill>
                <a:cs typeface="Arial" pitchFamily="34" charset="0"/>
              </a:rPr>
              <a:t>and perceives these to be relevant to their development</a:t>
            </a:r>
          </a:p>
          <a:p>
            <a:pPr marL="542925" indent="-279400">
              <a:tabLst>
                <a:tab pos="542925" algn="l"/>
              </a:tabLst>
            </a:pPr>
            <a:r>
              <a:rPr lang="en-GB" sz="2400" b="1" dirty="0" smtClean="0">
                <a:solidFill>
                  <a:srgbClr val="000000"/>
                </a:solidFill>
                <a:cs typeface="Arial" pitchFamily="34" charset="0"/>
              </a:rPr>
              <a:t>Student ability to maximise feedback affordances </a:t>
            </a:r>
            <a:r>
              <a:rPr lang="en-GB" sz="2400" dirty="0" smtClean="0">
                <a:solidFill>
                  <a:srgbClr val="000000"/>
                </a:solidFill>
                <a:cs typeface="Arial" pitchFamily="34" charset="0"/>
              </a:rPr>
              <a:t>within the environment</a:t>
            </a:r>
          </a:p>
          <a:p>
            <a:pPr marL="542925" indent="-279400">
              <a:tabLst>
                <a:tab pos="542925" algn="l"/>
              </a:tabLst>
            </a:pPr>
            <a:r>
              <a:rPr lang="en-GB" sz="2400" b="1" dirty="0" smtClean="0">
                <a:solidFill>
                  <a:srgbClr val="000000"/>
                </a:solidFill>
                <a:cs typeface="Arial" pitchFamily="34" charset="0"/>
              </a:rPr>
              <a:t>Student beliefs about learning and the role of the teacher in the feedback process </a:t>
            </a:r>
            <a:r>
              <a:rPr lang="en-GB" sz="2400" dirty="0" smtClean="0">
                <a:solidFill>
                  <a:srgbClr val="000000"/>
                </a:solidFill>
                <a:cs typeface="Arial" pitchFamily="34" charset="0"/>
              </a:rPr>
              <a:t>(i.e., seeing as feedback as sole responsibility of teacher </a:t>
            </a:r>
            <a:r>
              <a:rPr lang="en-GB" sz="2400" dirty="0" err="1" smtClean="0">
                <a:solidFill>
                  <a:srgbClr val="000000"/>
                </a:solidFill>
                <a:cs typeface="Arial" pitchFamily="34" charset="0"/>
              </a:rPr>
              <a:t>vs</a:t>
            </a:r>
            <a:r>
              <a:rPr lang="en-GB" sz="2400" dirty="0" smtClean="0">
                <a:solidFill>
                  <a:srgbClr val="000000"/>
                </a:solidFill>
                <a:cs typeface="Arial" pitchFamily="34" charset="0"/>
              </a:rPr>
              <a:t> student identifying multiple sources of feedback including self-reliance. </a:t>
            </a:r>
          </a:p>
          <a:p>
            <a:pPr marL="542925" indent="-279400">
              <a:tabLst>
                <a:tab pos="542925" algn="l"/>
              </a:tabLst>
            </a:pPr>
            <a:r>
              <a:rPr lang="en-GB" sz="2400" b="1" dirty="0" smtClean="0">
                <a:solidFill>
                  <a:srgbClr val="000000"/>
                </a:solidFill>
                <a:cs typeface="Arial" pitchFamily="34" charset="0"/>
              </a:rPr>
              <a:t>Perceived and actual relevance of feedback.</a:t>
            </a:r>
          </a:p>
          <a:p>
            <a:pPr lvl="0">
              <a:buNone/>
            </a:pPr>
            <a:endParaRPr lang="en-GB" sz="2000" dirty="0" smtClean="0">
              <a:solidFill>
                <a:srgbClr val="000000"/>
              </a:solidFill>
              <a:latin typeface="Arial" pitchFamily="34" charset="0"/>
              <a:cs typeface="Arial" pitchFamily="34" charset="0"/>
            </a:endParaRPr>
          </a:p>
          <a:p>
            <a:pPr lvl="0">
              <a:spcAft>
                <a:spcPts val="0"/>
              </a:spcAft>
            </a:pPr>
            <a:endParaRPr lang="en-GB" sz="2000" b="1" dirty="0" smtClean="0">
              <a:solidFill>
                <a:srgbClr val="000000"/>
              </a:solidFill>
              <a:latin typeface="Arial" pitchFamily="34" charset="0"/>
              <a:cs typeface="Arial" pitchFamily="34" charset="0"/>
            </a:endParaRPr>
          </a:p>
          <a:p>
            <a:pPr marL="0" lvl="0" indent="0">
              <a:spcAft>
                <a:spcPts val="0"/>
              </a:spcAft>
              <a:buNone/>
            </a:pPr>
            <a:endParaRPr lang="en-GB" sz="2000" dirty="0" smtClean="0">
              <a:solidFill>
                <a:srgbClr val="000000"/>
              </a:solidFill>
              <a:latin typeface="Arial" pitchFamily="34" charset="0"/>
              <a:cs typeface="Arial" pitchFamily="34" charset="0"/>
            </a:endParaRPr>
          </a:p>
          <a:p>
            <a:pPr lvl="0">
              <a:spcAft>
                <a:spcPts val="0"/>
              </a:spcAft>
            </a:pPr>
            <a:endParaRPr lang="en-GB" sz="800" dirty="0" smtClean="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7</a:t>
            </a:fld>
            <a:endParaRPr lang="en-US" sz="1400" dirty="0">
              <a:latin typeface="Georgia" charset="0"/>
            </a:endParaRPr>
          </a:p>
        </p:txBody>
      </p:sp>
      <p:sp>
        <p:nvSpPr>
          <p:cNvPr id="50178" name="Text Box 1026"/>
          <p:cNvSpPr txBox="1">
            <a:spLocks noChangeArrowheads="1"/>
          </p:cNvSpPr>
          <p:nvPr/>
        </p:nvSpPr>
        <p:spPr bwMode="auto">
          <a:xfrm>
            <a:off x="482600" y="1752600"/>
            <a:ext cx="1069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gn="l">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lstStyle/>
          <a:p>
            <a:pPr algn="ctr"/>
            <a:r>
              <a:rPr lang="en-US" b="1" dirty="0" smtClean="0">
                <a:solidFill>
                  <a:srgbClr val="FFC000"/>
                </a:solidFill>
                <a:latin typeface="Arial" pitchFamily="34" charset="0"/>
                <a:ea typeface="ＭＳ Ｐゴシック" charset="0"/>
                <a:cs typeface="Arial" pitchFamily="34" charset="0"/>
              </a:rPr>
              <a:t>Students Networks of Support Matter</a:t>
            </a:r>
            <a:endParaRPr lang="en-US" b="1" dirty="0">
              <a:solidFill>
                <a:srgbClr val="FFC000"/>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431800" y="1428736"/>
            <a:ext cx="11379240" cy="5286411"/>
          </a:xfrm>
        </p:spPr>
        <p:txBody>
          <a:bodyPr>
            <a:normAutofit lnSpcReduction="10000"/>
          </a:bodyPr>
          <a:lstStyle/>
          <a:p>
            <a:pPr lvl="0">
              <a:buNone/>
            </a:pPr>
            <a:endParaRPr lang="en-GB" sz="3200" b="1" dirty="0" smtClean="0">
              <a:latin typeface="Arial" pitchFamily="34" charset="0"/>
              <a:cs typeface="Arial" pitchFamily="34" charset="0"/>
            </a:endParaRPr>
          </a:p>
          <a:p>
            <a:pPr marL="93663" lvl="0" indent="-93663">
              <a:buNone/>
            </a:pPr>
            <a:r>
              <a:rPr lang="en-GB" sz="3200" dirty="0" smtClean="0">
                <a:solidFill>
                  <a:srgbClr val="000000"/>
                </a:solidFill>
                <a:latin typeface="Arial" pitchFamily="34" charset="0"/>
                <a:cs typeface="Arial" pitchFamily="34" charset="0"/>
              </a:rPr>
              <a:t> In the </a:t>
            </a:r>
            <a:r>
              <a:rPr lang="en-GB" sz="3200" b="1" dirty="0" smtClean="0">
                <a:solidFill>
                  <a:srgbClr val="000000"/>
                </a:solidFill>
                <a:latin typeface="Arial" pitchFamily="34" charset="0"/>
                <a:cs typeface="Arial" pitchFamily="34" charset="0"/>
              </a:rPr>
              <a:t>Feedback Landscape </a:t>
            </a:r>
            <a:r>
              <a:rPr lang="en-GB" sz="3200" dirty="0" smtClean="0">
                <a:solidFill>
                  <a:srgbClr val="000000"/>
                </a:solidFill>
                <a:latin typeface="Arial" pitchFamily="34" charset="0"/>
                <a:cs typeface="Arial" pitchFamily="34" charset="0"/>
              </a:rPr>
              <a:t>the quality of a students’ networks of support matter – a key priority has to be to support students to be able to recognise what constitute good networks (resources and people) and support them in developing networks within and beyond the immediate academic community to develop their roles within the feedback process. </a:t>
            </a:r>
          </a:p>
          <a:p>
            <a:pPr marL="93663" lvl="0" indent="-93663">
              <a:buNone/>
            </a:pPr>
            <a:endParaRPr lang="en-GB" sz="3200" dirty="0" smtClean="0">
              <a:solidFill>
                <a:srgbClr val="000000"/>
              </a:solidFill>
              <a:latin typeface="Arial" pitchFamily="34" charset="0"/>
              <a:cs typeface="Arial" pitchFamily="34" charset="0"/>
            </a:endParaRPr>
          </a:p>
          <a:p>
            <a:pPr marL="93663" lvl="0" indent="-93663">
              <a:buNone/>
            </a:pPr>
            <a:r>
              <a:rPr lang="en-GB" sz="3200" dirty="0" smtClean="0">
                <a:solidFill>
                  <a:srgbClr val="000000"/>
                </a:solidFill>
                <a:latin typeface="Arial" pitchFamily="34" charset="0"/>
                <a:cs typeface="Arial" pitchFamily="34" charset="0"/>
              </a:rPr>
              <a:t>Directing students to quality resources is one way to level the playing field along with promoting student noticing and filtering skills.</a:t>
            </a:r>
          </a:p>
          <a:p>
            <a:pPr lvl="0">
              <a:buNone/>
            </a:pPr>
            <a:endParaRPr lang="en-GB" sz="2000" dirty="0" smtClean="0">
              <a:solidFill>
                <a:srgbClr val="000000"/>
              </a:solidFill>
              <a:latin typeface="Arial" pitchFamily="34" charset="0"/>
              <a:cs typeface="Arial" pitchFamily="34" charset="0"/>
            </a:endParaRPr>
          </a:p>
          <a:p>
            <a:pPr lvl="0">
              <a:spcAft>
                <a:spcPts val="0"/>
              </a:spcAft>
            </a:pPr>
            <a:endParaRPr lang="en-GB" sz="2000" b="1" dirty="0" smtClean="0">
              <a:solidFill>
                <a:srgbClr val="000000"/>
              </a:solidFill>
              <a:latin typeface="Arial" pitchFamily="34" charset="0"/>
              <a:cs typeface="Arial" pitchFamily="34" charset="0"/>
            </a:endParaRPr>
          </a:p>
          <a:p>
            <a:pPr marL="0" lvl="0" indent="0">
              <a:spcAft>
                <a:spcPts val="0"/>
              </a:spcAft>
              <a:buNone/>
            </a:pPr>
            <a:endParaRPr lang="en-GB" sz="2000" dirty="0" smtClean="0">
              <a:solidFill>
                <a:srgbClr val="000000"/>
              </a:solidFill>
              <a:latin typeface="Arial" pitchFamily="34" charset="0"/>
              <a:cs typeface="Arial" pitchFamily="34" charset="0"/>
            </a:endParaRPr>
          </a:p>
          <a:p>
            <a:pPr lvl="0">
              <a:spcAft>
                <a:spcPts val="0"/>
              </a:spcAft>
            </a:pPr>
            <a:endParaRPr lang="en-GB" sz="800" dirty="0" smtClean="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2"/>
          <p:cNvSpPr>
            <a:spLocks noChangeArrowheads="1"/>
          </p:cNvSpPr>
          <p:nvPr/>
        </p:nvSpPr>
        <p:spPr bwMode="auto">
          <a:xfrm>
            <a:off x="2362200" y="762000"/>
            <a:ext cx="7620000" cy="5979368"/>
          </a:xfrm>
          <a:prstGeom prst="ellipse">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6259" name="Oval 3"/>
          <p:cNvSpPr>
            <a:spLocks noChangeArrowheads="1"/>
          </p:cNvSpPr>
          <p:nvPr/>
        </p:nvSpPr>
        <p:spPr bwMode="auto">
          <a:xfrm>
            <a:off x="3429000" y="1872853"/>
            <a:ext cx="1371600" cy="10668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rPr>
              <a:t>Student</a:t>
            </a:r>
            <a:endParaRPr lang="en-GB" altLang="en-US" b="1" dirty="0">
              <a:latin typeface="Arial" panose="020B0604020202020204" pitchFamily="34" charset="0"/>
            </a:endParaRPr>
          </a:p>
        </p:txBody>
      </p:sp>
      <p:sp>
        <p:nvSpPr>
          <p:cNvPr id="96260" name="Oval 4"/>
          <p:cNvSpPr>
            <a:spLocks noChangeArrowheads="1"/>
          </p:cNvSpPr>
          <p:nvPr/>
        </p:nvSpPr>
        <p:spPr bwMode="auto">
          <a:xfrm>
            <a:off x="7387226" y="1842712"/>
            <a:ext cx="1371600" cy="10668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rPr>
              <a:t>Lecturer</a:t>
            </a:r>
            <a:endParaRPr lang="en-GB" altLang="en-US" b="1" dirty="0">
              <a:latin typeface="Arial" panose="020B0604020202020204" pitchFamily="34" charset="0"/>
            </a:endParaRPr>
          </a:p>
        </p:txBody>
      </p:sp>
      <p:sp>
        <p:nvSpPr>
          <p:cNvPr id="96261" name="Rectangle 5"/>
          <p:cNvSpPr>
            <a:spLocks noChangeArrowheads="1"/>
          </p:cNvSpPr>
          <p:nvPr/>
        </p:nvSpPr>
        <p:spPr bwMode="auto">
          <a:xfrm>
            <a:off x="3936513" y="3533797"/>
            <a:ext cx="4572000" cy="2795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Arial" panose="020B0604020202020204" pitchFamily="34" charset="0"/>
            </a:endParaRPr>
          </a:p>
          <a:p>
            <a:pPr algn="ctr"/>
            <a:r>
              <a:rPr lang="en-US" altLang="en-US" b="1" dirty="0">
                <a:latin typeface="Arial" panose="020B0604020202020204" pitchFamily="34" charset="0"/>
              </a:rPr>
              <a:t>Physiological Factors</a:t>
            </a:r>
          </a:p>
          <a:p>
            <a:pPr algn="ctr"/>
            <a:r>
              <a:rPr lang="en-US" altLang="en-US" b="1" dirty="0">
                <a:latin typeface="Arial" panose="020B0604020202020204" pitchFamily="34" charset="0"/>
              </a:rPr>
              <a:t>Gender / Age</a:t>
            </a:r>
          </a:p>
          <a:p>
            <a:pPr algn="ctr"/>
            <a:r>
              <a:rPr lang="en-US" altLang="en-US" b="1" dirty="0">
                <a:latin typeface="Arial" panose="020B0604020202020204" pitchFamily="34" charset="0"/>
              </a:rPr>
              <a:t>Ethnicity</a:t>
            </a:r>
          </a:p>
          <a:p>
            <a:pPr algn="ctr"/>
            <a:r>
              <a:rPr lang="en-US" altLang="en-US" b="1" dirty="0">
                <a:latin typeface="Arial" panose="020B0604020202020204" pitchFamily="34" charset="0"/>
              </a:rPr>
              <a:t>Personality</a:t>
            </a:r>
          </a:p>
          <a:p>
            <a:pPr algn="ctr"/>
            <a:r>
              <a:rPr lang="en-US" altLang="en-US" b="1" dirty="0">
                <a:latin typeface="Arial" panose="020B0604020202020204" pitchFamily="34" charset="0"/>
              </a:rPr>
              <a:t>Intelligences</a:t>
            </a:r>
          </a:p>
          <a:p>
            <a:pPr algn="ctr"/>
            <a:r>
              <a:rPr lang="en-US" altLang="en-US" b="1" dirty="0">
                <a:latin typeface="Arial" panose="020B0604020202020204" pitchFamily="34" charset="0"/>
              </a:rPr>
              <a:t>Processing: cognitive styles /working memory</a:t>
            </a:r>
          </a:p>
          <a:p>
            <a:pPr algn="ctr"/>
            <a:r>
              <a:rPr lang="en-US" altLang="en-US" b="1" dirty="0">
                <a:latin typeface="Arial" panose="020B0604020202020204" pitchFamily="34" charset="0"/>
              </a:rPr>
              <a:t>Affective: self esteem / motivations</a:t>
            </a:r>
          </a:p>
          <a:p>
            <a:pPr algn="ctr"/>
            <a:r>
              <a:rPr lang="en-US" altLang="en-US" b="1" dirty="0">
                <a:latin typeface="Arial" panose="020B0604020202020204" pitchFamily="34" charset="0"/>
              </a:rPr>
              <a:t>Volition</a:t>
            </a:r>
          </a:p>
          <a:p>
            <a:pPr algn="ctr"/>
            <a:r>
              <a:rPr lang="en-US" altLang="en-US" b="1" dirty="0">
                <a:latin typeface="Arial" panose="020B0604020202020204" pitchFamily="34" charset="0"/>
              </a:rPr>
              <a:t>Learning Styles</a:t>
            </a:r>
          </a:p>
          <a:p>
            <a:pPr algn="ctr"/>
            <a:r>
              <a:rPr lang="en-US" altLang="en-US" b="1" dirty="0">
                <a:latin typeface="Arial" panose="020B0604020202020204" pitchFamily="34" charset="0"/>
              </a:rPr>
              <a:t>Prior Knowledge/Experiences</a:t>
            </a:r>
          </a:p>
          <a:p>
            <a:pPr algn="ctr"/>
            <a:r>
              <a:rPr lang="en-US" altLang="en-US" b="1" dirty="0">
                <a:latin typeface="Arial" panose="020B0604020202020204" pitchFamily="34" charset="0"/>
              </a:rPr>
              <a:t>Competence in context</a:t>
            </a:r>
          </a:p>
          <a:p>
            <a:pPr algn="ctr"/>
            <a:endParaRPr lang="en-GB" altLang="en-US" b="1" dirty="0">
              <a:latin typeface="Arial" panose="020B0604020202020204" pitchFamily="34" charset="0"/>
            </a:endParaRPr>
          </a:p>
        </p:txBody>
      </p:sp>
      <p:sp>
        <p:nvSpPr>
          <p:cNvPr id="96262" name="Line 6"/>
          <p:cNvSpPr>
            <a:spLocks noChangeShapeType="1"/>
          </p:cNvSpPr>
          <p:nvPr/>
        </p:nvSpPr>
        <p:spPr bwMode="auto">
          <a:xfrm>
            <a:off x="4876800" y="2514600"/>
            <a:ext cx="25146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6263" name="Oval 7"/>
          <p:cNvSpPr>
            <a:spLocks noChangeArrowheads="1"/>
          </p:cNvSpPr>
          <p:nvPr/>
        </p:nvSpPr>
        <p:spPr bwMode="auto">
          <a:xfrm>
            <a:off x="4279413" y="975916"/>
            <a:ext cx="3886200" cy="914400"/>
          </a:xfrm>
          <a:prstGeom prst="ellipse">
            <a:avLst/>
          </a:prstGeom>
          <a:solidFill>
            <a:srgbClr val="66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bg1"/>
                </a:solidFill>
                <a:latin typeface="Arial" panose="020B0604020202020204" pitchFamily="34" charset="0"/>
              </a:rPr>
              <a:t>Agency / Choice?</a:t>
            </a:r>
            <a:endParaRPr lang="en-GB" altLang="en-US" b="1" dirty="0">
              <a:solidFill>
                <a:schemeClr val="bg1"/>
              </a:solidFill>
              <a:latin typeface="Arial" panose="020B0604020202020204" pitchFamily="34" charset="0"/>
            </a:endParaRPr>
          </a:p>
        </p:txBody>
      </p:sp>
      <p:sp>
        <p:nvSpPr>
          <p:cNvPr id="96264" name="Rectangle 8"/>
          <p:cNvSpPr>
            <a:spLocks noChangeArrowheads="1"/>
          </p:cNvSpPr>
          <p:nvPr/>
        </p:nvSpPr>
        <p:spPr bwMode="auto">
          <a:xfrm>
            <a:off x="2133600" y="228600"/>
            <a:ext cx="8077200" cy="4572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chemeClr val="bg1"/>
                </a:solidFill>
                <a:latin typeface="Arial" panose="020B0604020202020204" pitchFamily="34" charset="0"/>
              </a:rPr>
              <a:t>Learning and Teaching</a:t>
            </a:r>
            <a:endParaRPr lang="en-GB" altLang="en-US" sz="3200" b="1" dirty="0">
              <a:solidFill>
                <a:schemeClr val="bg1"/>
              </a:solidFill>
              <a:latin typeface="Arial" panose="020B0604020202020204" pitchFamily="34" charset="0"/>
            </a:endParaRPr>
          </a:p>
        </p:txBody>
      </p:sp>
      <p:sp>
        <p:nvSpPr>
          <p:cNvPr id="96265" name="Rectangle 9"/>
          <p:cNvSpPr>
            <a:spLocks noChangeArrowheads="1"/>
          </p:cNvSpPr>
          <p:nvPr/>
        </p:nvSpPr>
        <p:spPr bwMode="auto">
          <a:xfrm>
            <a:off x="3491253" y="2946201"/>
            <a:ext cx="5486400" cy="304800"/>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rPr>
              <a:t>Learning and Teaching Styles</a:t>
            </a:r>
            <a:endParaRPr lang="en-GB" altLang="en-US" b="1" dirty="0">
              <a:latin typeface="Arial" panose="020B0604020202020204" pitchFamily="34" charset="0"/>
            </a:endParaRPr>
          </a:p>
        </p:txBody>
      </p:sp>
      <p:pic>
        <p:nvPicPr>
          <p:cNvPr id="11" name="Picture 1"/>
          <p:cNvPicPr>
            <a:picLocks noChangeAspect="1" noChangeArrowheads="1"/>
          </p:cNvPicPr>
          <p:nvPr/>
        </p:nvPicPr>
        <p:blipFill>
          <a:blip r:embed="rId3" cstate="print"/>
          <a:srcRect l="20950" t="18164" r="20708" b="8987"/>
          <a:stretch>
            <a:fillRect/>
          </a:stretch>
        </p:blipFill>
        <p:spPr bwMode="auto">
          <a:xfrm>
            <a:off x="-216976" y="19071"/>
            <a:ext cx="12615620" cy="7029450"/>
          </a:xfrm>
          <a:prstGeom prst="rect">
            <a:avLst/>
          </a:prstGeom>
          <a:noFill/>
          <a:ln w="9525">
            <a:noFill/>
            <a:miter lim="800000"/>
            <a:headEnd/>
            <a:tailEnd/>
          </a:ln>
        </p:spPr>
      </p:pic>
    </p:spTree>
    <p:extLst>
      <p:ext uri="{BB962C8B-B14F-4D97-AF65-F5344CB8AC3E}">
        <p14:creationId xmlns:p14="http://schemas.microsoft.com/office/powerpoint/2010/main" val="38999706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62" y="509897"/>
            <a:ext cx="11328400" cy="649288"/>
          </a:xfrm>
        </p:spPr>
        <p:txBody>
          <a:bodyPr>
            <a:normAutofit fontScale="90000"/>
          </a:bodyPr>
          <a:lstStyle/>
          <a:p>
            <a:r>
              <a:rPr lang="en-GB" sz="4400" dirty="0" smtClean="0">
                <a:latin typeface="Calibri" panose="020F0502020204030204" pitchFamily="34" charset="0"/>
              </a:rPr>
              <a:t> </a:t>
            </a:r>
            <a:r>
              <a:rPr lang="en-GB" sz="3200" dirty="0" smtClean="0">
                <a:latin typeface="Calibri" panose="020F0502020204030204" pitchFamily="34" charset="0"/>
              </a:rPr>
              <a:t> </a:t>
            </a:r>
            <a:r>
              <a:rPr lang="en-GB" sz="5300" b="1" dirty="0" smtClean="0">
                <a:solidFill>
                  <a:srgbClr val="FFC000"/>
                </a:solidFill>
                <a:latin typeface="Calibri" panose="020F0502020204030204" pitchFamily="34" charset="0"/>
              </a:rPr>
              <a:t>AF1 Provide Accessible Feedback </a:t>
            </a:r>
            <a:endParaRPr lang="en-GB" sz="5300" dirty="0">
              <a:solidFill>
                <a:srgbClr val="FFC000"/>
              </a:solidFill>
              <a:latin typeface="Calibri" panose="020F0502020204030204" pitchFamily="34" charset="0"/>
            </a:endParaRPr>
          </a:p>
        </p:txBody>
      </p:sp>
      <p:sp>
        <p:nvSpPr>
          <p:cNvPr id="3" name="Content Placeholder 2"/>
          <p:cNvSpPr>
            <a:spLocks noGrp="1"/>
          </p:cNvSpPr>
          <p:nvPr>
            <p:ph idx="1"/>
          </p:nvPr>
        </p:nvSpPr>
        <p:spPr>
          <a:xfrm>
            <a:off x="0" y="1518834"/>
            <a:ext cx="12192000" cy="5540644"/>
          </a:xfrm>
          <a:solidFill>
            <a:srgbClr val="FFC000"/>
          </a:solidFill>
        </p:spPr>
        <p:txBody>
          <a:bodyPr/>
          <a:lstStyle/>
          <a:p>
            <a:pPr marL="620713" indent="-620713">
              <a:buNone/>
            </a:pPr>
            <a:r>
              <a:rPr lang="en-GB" dirty="0" smtClean="0"/>
              <a:t> </a:t>
            </a:r>
          </a:p>
          <a:p>
            <a:pPr marL="620713" indent="-620713"/>
            <a:r>
              <a:rPr lang="en-US" dirty="0" smtClean="0"/>
              <a:t> Focus on what was good, what let you down, and how to improve.</a:t>
            </a:r>
          </a:p>
          <a:p>
            <a:pPr marL="620713" indent="-620713"/>
            <a:r>
              <a:rPr lang="en-US" dirty="0" smtClean="0"/>
              <a:t>Minimize potential distracting information and focus on what is most important in directing students to improve their work. </a:t>
            </a:r>
          </a:p>
          <a:p>
            <a:pPr marL="620713" indent="-620713"/>
            <a:r>
              <a:rPr lang="en-US" dirty="0" smtClean="0"/>
              <a:t> Feedback needs to be aligned to the assessment criteria and attuned to the individual student context: What are the fundamental aspects a student needs to work on to improve the quality of their work? </a:t>
            </a:r>
          </a:p>
          <a:p>
            <a:pPr marL="620713" indent="-620713"/>
            <a:r>
              <a:rPr lang="en-US" dirty="0" smtClean="0"/>
              <a:t>Concrete examples of good practice are needed to demystify academic speak e.g. critical reflection – what does this mean? What models can students be directed to help them scaffold this process? </a:t>
            </a:r>
            <a:r>
              <a:rPr lang="en-US" b="1" dirty="0" smtClean="0"/>
              <a:t> </a:t>
            </a:r>
            <a:endParaRPr lang="en-US" dirty="0"/>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9</a:t>
            </a:fld>
            <a:endParaRPr lang="en-US" dirty="0"/>
          </a:p>
        </p:txBody>
      </p:sp>
    </p:spTree>
    <p:extLst>
      <p:ext uri="{BB962C8B-B14F-4D97-AF65-F5344CB8AC3E}">
        <p14:creationId xmlns:p14="http://schemas.microsoft.com/office/powerpoint/2010/main" val="878203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7536</TotalTime>
  <Words>1156</Words>
  <Application>Microsoft Office PowerPoint</Application>
  <PresentationFormat>Widescreen</PresentationFormat>
  <Paragraphs>152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Calibri Light</vt:lpstr>
      <vt:lpstr>Georgia</vt:lpstr>
      <vt:lpstr>Times</vt:lpstr>
      <vt:lpstr>Times New Roman</vt:lpstr>
      <vt:lpstr>Office Theme</vt:lpstr>
      <vt:lpstr>PowerPoint Presentation</vt:lpstr>
      <vt:lpstr>PowerPoint Presentation</vt:lpstr>
      <vt:lpstr>Starting Points with Feedback</vt:lpstr>
      <vt:lpstr>Assessment Feedback Principles</vt:lpstr>
      <vt:lpstr>Supporting Training in Feedback</vt:lpstr>
      <vt:lpstr>Factors Impacting Feedback…….</vt:lpstr>
      <vt:lpstr>Students Networks of Support Matter</vt:lpstr>
      <vt:lpstr>PowerPoint Presentation</vt:lpstr>
      <vt:lpstr>  AF1 Provide Accessible Feedback </vt:lpstr>
      <vt:lpstr> AF 2:  Provide Early Opportunities for      students  to  act  on Feedback </vt:lpstr>
      <vt:lpstr> AF3: Preparing students for Meaningful          Dialogue / Peer Engagement  </vt:lpstr>
      <vt:lpstr> AF4: Promoting development of Students’ Self-       Evaluation skills</vt:lpstr>
      <vt:lpstr> Supporting Students in Managing Feedback</vt:lpstr>
      <vt:lpstr>Quality Feedback Essentials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anonymous</cp:lastModifiedBy>
  <cp:revision>165</cp:revision>
  <cp:lastPrinted>2018-09-13T06:44:43Z</cp:lastPrinted>
  <dcterms:created xsi:type="dcterms:W3CDTF">2017-12-30T00:10:56Z</dcterms:created>
  <dcterms:modified xsi:type="dcterms:W3CDTF">2020-01-28T22:32:55Z</dcterms:modified>
</cp:coreProperties>
</file>