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2" r:id="rId2"/>
    <p:sldId id="401" r:id="rId3"/>
    <p:sldId id="416" r:id="rId4"/>
    <p:sldId id="402" r:id="rId5"/>
    <p:sldId id="418" r:id="rId6"/>
    <p:sldId id="419" r:id="rId7"/>
    <p:sldId id="420" r:id="rId8"/>
    <p:sldId id="408" r:id="rId9"/>
    <p:sldId id="337" r:id="rId10"/>
    <p:sldId id="27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99"/>
    <a:srgbClr val="CC3399"/>
    <a:srgbClr val="660033"/>
    <a:srgbClr val="990033"/>
    <a:srgbClr val="FF00FF"/>
    <a:srgbClr val="66FFFF"/>
    <a:srgbClr val="FF9933"/>
    <a:srgbClr val="CC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8" autoAdjust="0"/>
    <p:restoredTop sz="94816" autoAdjust="0"/>
  </p:normalViewPr>
  <p:slideViewPr>
    <p:cSldViewPr snapToGrid="0">
      <p:cViewPr varScale="1">
        <p:scale>
          <a:sx n="68" d="100"/>
          <a:sy n="68" d="100"/>
        </p:scale>
        <p:origin x="86" y="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8AAA8-7104-46D3-8FAD-63EBA3C0E67E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B5BE4-F21A-4871-BC27-B9555243C8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2BBB-1E45-4D6E-B5C1-16A3A63A5B0F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0CF-6FB7-4507-ACDE-79195955E4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4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4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9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741F-23CC-C046-905D-81E7F30480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5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1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741F-23CC-C046-905D-81E7F30480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2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2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1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6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0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6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7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6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3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8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0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3" y="0"/>
            <a:ext cx="63187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5107" y="6294834"/>
            <a:ext cx="317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agsandrew/Shutterstock.com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873263" cy="685800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4" cstate="print"/>
          <a:srcRect l="21080" t="24621" r="44907" b="34804"/>
          <a:stretch/>
        </p:blipFill>
        <p:spPr bwMode="auto">
          <a:xfrm>
            <a:off x="1283601" y="1054107"/>
            <a:ext cx="4048214" cy="3110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981" y="4744045"/>
            <a:ext cx="5424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EAT 3: Assessment  		Literacy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/>
          <a:srcRect l="14358" t="19144" r="13850" b="8057"/>
          <a:stretch/>
        </p:blipFill>
        <p:spPr bwMode="auto">
          <a:xfrm>
            <a:off x="648069" y="150920"/>
            <a:ext cx="10955045" cy="6615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46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/>
          <a:srcRect l="54335" t="22315" r="7407" b="36110"/>
          <a:stretch/>
        </p:blipFill>
        <p:spPr bwMode="auto">
          <a:xfrm>
            <a:off x="3978739" y="1052736"/>
            <a:ext cx="8213261" cy="5713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370" y="1039782"/>
            <a:ext cx="326436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self-assess well students need a clear understanding of what is required and how to measure the quality of what they do</a:t>
            </a:r>
          </a:p>
          <a:p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Frequent opportunities to self-test – self-check- verify- benchmark</a:t>
            </a:r>
          </a:p>
          <a:p>
            <a:endParaRPr lang="en-GB" sz="24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Need good awareness of  what the criteria mean and how they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939" y="247973"/>
            <a:ext cx="10802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4400" b="1" dirty="0" smtClean="0"/>
              <a:t>Assessment Literacy Areas: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603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90099"/>
                </a:solidFill>
                <a:latin typeface="Calibri" panose="020F0502020204030204" pitchFamily="34" charset="0"/>
              </a:rPr>
              <a:t>AL 1: Clarify what Constitutes Good</a:t>
            </a:r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352"/>
            <a:ext cx="12192000" cy="5509647"/>
          </a:xfrm>
          <a:solidFill>
            <a:srgbClr val="800080"/>
          </a:solidFill>
        </p:spPr>
        <p:txBody>
          <a:bodyPr/>
          <a:lstStyle/>
          <a:p>
            <a:pPr marL="542925" indent="77788">
              <a:buClr>
                <a:schemeClr val="bg1"/>
              </a:buClr>
            </a:pPr>
            <a:endParaRPr lang="en-GB" sz="1400" b="1" dirty="0" smtClean="0">
              <a:solidFill>
                <a:srgbClr val="FFC000"/>
              </a:solidFill>
              <a:cs typeface="Arial" pitchFamily="34" charset="0"/>
            </a:endParaRPr>
          </a:p>
          <a:p>
            <a:pPr marL="185738" indent="0">
              <a:buClr>
                <a:schemeClr val="bg1"/>
              </a:buClr>
            </a:pPr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 	Provide explicit guidance</a:t>
            </a: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 to students on the 	requirements of each assessment (e.g. clarification of  	assessment criteria; learning outcomes; good academic  	practice).</a:t>
            </a:r>
          </a:p>
          <a:p>
            <a:pPr marL="542925" indent="77788">
              <a:buNone/>
            </a:pPr>
            <a:endParaRPr lang="en-GB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42925" indent="77788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	Provide opportunities for students to work with 	assessment criteria</a:t>
            </a: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 and to work with examples of work 	at different grade levels in order to understand ‘what 	constitutes good.’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90099"/>
                </a:solidFill>
                <a:latin typeface="Calibri" panose="020F0502020204030204" pitchFamily="34" charset="0"/>
              </a:rPr>
              <a:t>Assessment Criteria: Key </a:t>
            </a:r>
            <a:r>
              <a:rPr lang="en-GB" b="1" dirty="0">
                <a:solidFill>
                  <a:srgbClr val="990099"/>
                </a:solidFill>
                <a:latin typeface="Calibri" panose="020F0502020204030204" pitchFamily="34" charset="0"/>
              </a:rPr>
              <a:t>P</a:t>
            </a:r>
            <a:r>
              <a:rPr lang="en-GB" b="1" dirty="0" smtClean="0">
                <a:solidFill>
                  <a:srgbClr val="990099"/>
                </a:solidFill>
                <a:latin typeface="Calibri" panose="020F0502020204030204" pitchFamily="34" charset="0"/>
              </a:rPr>
              <a:t>rinciples</a:t>
            </a:r>
            <a:endParaRPr lang="en-GB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00213"/>
            <a:ext cx="11760200" cy="4825131"/>
          </a:xfrm>
        </p:spPr>
        <p:txBody>
          <a:bodyPr>
            <a:normAutofit lnSpcReduction="10000"/>
          </a:bodyPr>
          <a:lstStyle/>
          <a:p>
            <a:pPr marL="895350"/>
            <a:r>
              <a:rPr lang="en-GB" b="1" dirty="0" smtClean="0">
                <a:latin typeface="Calibri" panose="020F0502020204030204" pitchFamily="34" charset="0"/>
              </a:rPr>
              <a:t>Explicit – ‘says what it is on the tin’</a:t>
            </a:r>
          </a:p>
          <a:p>
            <a:pPr marL="895350"/>
            <a:r>
              <a:rPr lang="en-GB" b="1" dirty="0" smtClean="0">
                <a:latin typeface="Calibri" panose="020F0502020204030204" pitchFamily="34" charset="0"/>
              </a:rPr>
              <a:t>Key terms deconstructed to facilitate access.</a:t>
            </a:r>
          </a:p>
          <a:p>
            <a:pPr marL="895350"/>
            <a:r>
              <a:rPr lang="en-GB" b="1" dirty="0" smtClean="0">
                <a:latin typeface="Calibri" panose="020F0502020204030204" pitchFamily="34" charset="0"/>
              </a:rPr>
              <a:t>Mapped</a:t>
            </a:r>
            <a:r>
              <a:rPr lang="en-GB" dirty="0" smtClean="0">
                <a:latin typeface="Calibri" panose="020F0502020204030204" pitchFamily="34" charset="0"/>
              </a:rPr>
              <a:t> to university and discipline-specific, and professional benchmarking documents.</a:t>
            </a:r>
          </a:p>
          <a:p>
            <a:pPr marL="895350"/>
            <a:r>
              <a:rPr lang="en-GB" dirty="0" smtClean="0">
                <a:latin typeface="Calibri" panose="020F0502020204030204" pitchFamily="34" charset="0"/>
              </a:rPr>
              <a:t>Drilled down to </a:t>
            </a:r>
            <a:r>
              <a:rPr lang="en-GB" b="1" dirty="0" smtClean="0">
                <a:latin typeface="Calibri" panose="020F0502020204030204" pitchFamily="34" charset="0"/>
              </a:rPr>
              <a:t>module and task levels.</a:t>
            </a:r>
          </a:p>
          <a:p>
            <a:pPr marL="895350"/>
            <a:r>
              <a:rPr lang="en-GB" b="1" dirty="0" smtClean="0">
                <a:latin typeface="Calibri" panose="020F0502020204030204" pitchFamily="34" charset="0"/>
              </a:rPr>
              <a:t>Terms used consistently </a:t>
            </a:r>
            <a:r>
              <a:rPr lang="en-GB" dirty="0" smtClean="0">
                <a:latin typeface="Calibri" panose="020F0502020204030204" pitchFamily="34" charset="0"/>
              </a:rPr>
              <a:t>across practice.</a:t>
            </a:r>
          </a:p>
          <a:p>
            <a:pPr marL="895350"/>
            <a:r>
              <a:rPr lang="en-GB" dirty="0" smtClean="0">
                <a:latin typeface="Calibri" panose="020F0502020204030204" pitchFamily="34" charset="0"/>
              </a:rPr>
              <a:t>Differences between levels made clear with training for staff and students.</a:t>
            </a:r>
          </a:p>
          <a:p>
            <a:pPr marL="895350"/>
            <a:r>
              <a:rPr lang="en-GB" b="1" dirty="0" smtClean="0">
                <a:latin typeface="Calibri" panose="020F0502020204030204" pitchFamily="34" charset="0"/>
              </a:rPr>
              <a:t>Balance / weighting </a:t>
            </a:r>
            <a:r>
              <a:rPr lang="en-GB" dirty="0" smtClean="0">
                <a:latin typeface="Calibri" panose="020F0502020204030204" pitchFamily="34" charset="0"/>
              </a:rPr>
              <a:t>of criteria clear.</a:t>
            </a:r>
          </a:p>
          <a:p>
            <a:pPr marL="895350"/>
            <a:r>
              <a:rPr lang="en-GB" dirty="0" smtClean="0">
                <a:latin typeface="Calibri" panose="020F0502020204030204" pitchFamily="34" charset="0"/>
              </a:rPr>
              <a:t>Clarity about how </a:t>
            </a:r>
            <a:r>
              <a:rPr lang="en-GB" b="1" dirty="0" smtClean="0">
                <a:latin typeface="Calibri" panose="020F0502020204030204" pitchFamily="34" charset="0"/>
              </a:rPr>
              <a:t>holistic judgements are </a:t>
            </a:r>
            <a:r>
              <a:rPr lang="en-GB" dirty="0" smtClean="0">
                <a:latin typeface="Calibri" panose="020F0502020204030204" pitchFamily="34" charset="0"/>
              </a:rPr>
              <a:t>made – do students need to meet all criteria equally to get a certain grade etc.?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AA0B1-540E-F649-9265-9AA6038EB1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800080"/>
                </a:solidFill>
              </a:rPr>
              <a:t>  AL 2:  Clarify how Assessment Elements Fit   		      Together</a:t>
            </a:r>
            <a:endParaRPr lang="en-US" sz="4000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352"/>
            <a:ext cx="12192000" cy="5509647"/>
          </a:xfrm>
          <a:solidFill>
            <a:srgbClr val="80008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GB" sz="900" b="1" dirty="0" smtClean="0">
              <a:solidFill>
                <a:srgbClr val="FFC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992188" indent="-728663"/>
            <a:r>
              <a:rPr lang="en-US" sz="3600" dirty="0" smtClean="0">
                <a:solidFill>
                  <a:schemeClr val="bg1"/>
                </a:solidFill>
              </a:rPr>
              <a:t>Learners need to be able to see the relevance of assessment and the relationships between its constituent parts. </a:t>
            </a:r>
          </a:p>
          <a:p>
            <a:pPr marL="992188" indent="-728663"/>
            <a:endParaRPr lang="en-US" sz="600" dirty="0" smtClean="0">
              <a:solidFill>
                <a:schemeClr val="bg1"/>
              </a:solidFill>
            </a:endParaRPr>
          </a:p>
          <a:p>
            <a:pPr marL="992188" indent="-728663"/>
            <a:r>
              <a:rPr lang="en-US" sz="3600" dirty="0" smtClean="0">
                <a:solidFill>
                  <a:schemeClr val="bg1"/>
                </a:solidFill>
              </a:rPr>
              <a:t>How modules/courses fit together to support the progressive development of core knowledge, skills, and attributes across a </a:t>
            </a:r>
            <a:r>
              <a:rPr lang="en-US" sz="3600" dirty="0" err="1" smtClean="0">
                <a:solidFill>
                  <a:schemeClr val="bg1"/>
                </a:solidFill>
              </a:rPr>
              <a:t>programme</a:t>
            </a:r>
            <a:r>
              <a:rPr lang="en-US" sz="3600" dirty="0" smtClean="0">
                <a:solidFill>
                  <a:schemeClr val="bg1"/>
                </a:solidFill>
              </a:rPr>
              <a:t> should be clarified. </a:t>
            </a:r>
          </a:p>
          <a:p>
            <a:pPr marL="992188" indent="-728663"/>
            <a:endParaRPr lang="en-US" sz="600" dirty="0" smtClean="0">
              <a:solidFill>
                <a:schemeClr val="bg1"/>
              </a:solidFill>
            </a:endParaRPr>
          </a:p>
          <a:p>
            <a:pPr marL="992188" indent="-728663"/>
            <a:r>
              <a:rPr lang="en-US" sz="3600" dirty="0" smtClean="0">
                <a:solidFill>
                  <a:schemeClr val="bg1"/>
                </a:solidFill>
              </a:rPr>
              <a:t>Clarity is required around key assessment points and whether assessments connect within and across modules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r>
              <a:rPr lang="en-US" sz="4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800080"/>
                </a:solidFill>
              </a:rPr>
              <a:t>	AL 3:  	Clarify Student and Teacher 				      Entitlement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352"/>
            <a:ext cx="12192000" cy="5509647"/>
          </a:xfrm>
          <a:solidFill>
            <a:srgbClr val="80008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GB" sz="900" b="1" dirty="0" smtClean="0">
              <a:solidFill>
                <a:srgbClr val="FFC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1" indent="-500063"/>
            <a:endParaRPr lang="en-GB" sz="4400" dirty="0" smtClean="0">
              <a:solidFill>
                <a:schemeClr val="bg1"/>
              </a:solidFill>
            </a:endParaRPr>
          </a:p>
          <a:p>
            <a:pPr lvl="1" indent="-500063"/>
            <a:r>
              <a:rPr lang="en-GB" sz="4400" dirty="0" smtClean="0">
                <a:solidFill>
                  <a:schemeClr val="bg1"/>
                </a:solidFill>
              </a:rPr>
              <a:t>Assessment is seen as a joint responsibility of teachers and students. </a:t>
            </a:r>
          </a:p>
          <a:p>
            <a:pPr marL="685800" indent="-500063"/>
            <a:endParaRPr lang="en-US" sz="4400" dirty="0" smtClean="0">
              <a:solidFill>
                <a:schemeClr val="bg1"/>
              </a:solidFill>
            </a:endParaRPr>
          </a:p>
          <a:p>
            <a:pPr marL="685800" indent="-500063"/>
            <a:r>
              <a:rPr lang="en-US" sz="4400" dirty="0" smtClean="0">
                <a:solidFill>
                  <a:schemeClr val="bg1"/>
                </a:solidFill>
              </a:rPr>
              <a:t>Roles and responsibilities  need to be made explicit from the outset (e.g. in relation to  co-production, co-authorship and co-assessment).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800080"/>
                </a:solidFill>
              </a:rPr>
              <a:t>  AL 4:  </a:t>
            </a:r>
            <a:r>
              <a:rPr lang="en-GB" b="1" dirty="0" smtClean="0">
                <a:solidFill>
                  <a:srgbClr val="800080"/>
                </a:solidFill>
              </a:rPr>
              <a:t>Clarify the Requirements of the  			      Discipline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352"/>
            <a:ext cx="12192000" cy="5509647"/>
          </a:xfrm>
          <a:solidFill>
            <a:srgbClr val="80008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GB" sz="400" b="1" dirty="0" smtClean="0">
              <a:solidFill>
                <a:srgbClr val="FFC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chemeClr val="bg1"/>
              </a:buClr>
            </a:pPr>
            <a:r>
              <a:rPr lang="en-GB" sz="5400" b="1" dirty="0" smtClean="0">
                <a:solidFill>
                  <a:srgbClr val="FFC000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Feeling part of a community is linked to student 	retention rates. 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	Clarifying the norms and expectations within a 	discipline (e.g., what knowledge is valued; what are 	the core and threshold concepts; network etc..)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	The language of the discipline needs to be accessible 	along with clarification of what a deep approach 	looks like. 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3" y="0"/>
            <a:ext cx="63187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5107" y="6294834"/>
            <a:ext cx="317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agsandrew/Shutterstock.com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-278969" y="0"/>
            <a:ext cx="9794929" cy="685800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indent="-719138">
              <a:buAutoNum type="arabicPeriod"/>
            </a:pPr>
            <a:endParaRPr lang="en-GB" sz="2800" b="1" dirty="0" smtClean="0">
              <a:latin typeface="Calibri" panose="020F0502020204030204" pitchFamily="34" charset="0"/>
            </a:endParaRPr>
          </a:p>
          <a:p>
            <a:pPr marL="719138" indent="-719138">
              <a:buAutoNum type="arabicPeriod"/>
            </a:pPr>
            <a:r>
              <a:rPr lang="en-GB" sz="2800" b="1" dirty="0" smtClean="0">
                <a:latin typeface="Calibri" panose="020F0502020204030204" pitchFamily="34" charset="0"/>
              </a:rPr>
              <a:t>Do teachers and students have shared understandings of assessment requirements, and for different levels of work?</a:t>
            </a:r>
          </a:p>
          <a:p>
            <a:pPr marL="719138" indent="-719138">
              <a:buAutoNum type="arabicPeriod"/>
            </a:pPr>
            <a:endParaRPr lang="en-GB" sz="500" b="1" dirty="0" smtClean="0">
              <a:latin typeface="Calibri" panose="020F0502020204030204" pitchFamily="34" charset="0"/>
            </a:endParaRPr>
          </a:p>
          <a:p>
            <a:pPr marL="719138" indent="-719138">
              <a:buAutoNum type="arabicPeriod" startAt="2"/>
            </a:pPr>
            <a:r>
              <a:rPr lang="en-GB" sz="2800" b="1" dirty="0" smtClean="0">
                <a:latin typeface="Calibri" panose="020F0502020204030204" pitchFamily="34" charset="0"/>
              </a:rPr>
              <a:t>Is there a common and accessible language to describe key requirements?</a:t>
            </a:r>
          </a:p>
          <a:p>
            <a:pPr marL="719138" indent="-719138">
              <a:buAutoNum type="arabicPeriod" startAt="2"/>
            </a:pPr>
            <a:endParaRPr lang="en-GB" sz="500" b="1" dirty="0" smtClean="0">
              <a:latin typeface="Calibri" panose="020F0502020204030204" pitchFamily="34" charset="0"/>
            </a:endParaRPr>
          </a:p>
          <a:p>
            <a:pPr marL="719138" indent="-719138">
              <a:buAutoNum type="arabicPeriod" startAt="3"/>
            </a:pPr>
            <a:r>
              <a:rPr lang="en-GB" sz="2800" b="1" dirty="0" smtClean="0">
                <a:latin typeface="Calibri" panose="020F0502020204030204" pitchFamily="34" charset="0"/>
              </a:rPr>
              <a:t>Is there shared understanding of how assessment criteria are applied? </a:t>
            </a:r>
          </a:p>
          <a:p>
            <a:pPr marL="719138" indent="-719138">
              <a:buAutoNum type="arabicPeriod" startAt="3"/>
            </a:pPr>
            <a:endParaRPr lang="en-GB" sz="500" b="1" dirty="0" smtClean="0">
              <a:latin typeface="Calibri" panose="020F0502020204030204" pitchFamily="34" charset="0"/>
            </a:endParaRPr>
          </a:p>
          <a:p>
            <a:pPr marL="719138" indent="-719138">
              <a:buAutoNum type="arabicPeriod" startAt="4"/>
            </a:pPr>
            <a:r>
              <a:rPr lang="en-GB" sz="2800" b="1" dirty="0" smtClean="0">
                <a:latin typeface="Calibri" panose="020F0502020204030204" pitchFamily="34" charset="0"/>
              </a:rPr>
              <a:t>Are assessment criteria appropriate to the level of the task?</a:t>
            </a:r>
          </a:p>
          <a:p>
            <a:pPr marL="719138" indent="-719138">
              <a:buAutoNum type="arabicPeriod" startAt="4"/>
            </a:pPr>
            <a:endParaRPr lang="en-GB" sz="500" b="1" dirty="0" smtClean="0">
              <a:latin typeface="Calibri" panose="020F0502020204030204" pitchFamily="34" charset="0"/>
            </a:endParaRPr>
          </a:p>
          <a:p>
            <a:pPr marL="719138" indent="-719138">
              <a:buAutoNum type="arabicPeriod" startAt="5"/>
            </a:pPr>
            <a:r>
              <a:rPr lang="en-GB" sz="2800" b="1" dirty="0" smtClean="0">
                <a:latin typeface="Calibri" panose="020F0502020204030204" pitchFamily="34" charset="0"/>
              </a:rPr>
              <a:t>How are students being supported to come to ‘own the criteria’ (e.g., shared construction of criteria, developing own rubrics, marking, tutoring peers etc..).</a:t>
            </a:r>
          </a:p>
          <a:p>
            <a:pPr marL="719138" indent="-719138">
              <a:buAutoNum type="arabicPeriod" startAt="5"/>
            </a:pPr>
            <a:r>
              <a:rPr lang="en-GB" sz="2800" b="1" dirty="0" smtClean="0">
                <a:latin typeface="Calibri" panose="020F0502020204030204" pitchFamily="34" charset="0"/>
              </a:rPr>
              <a:t>Do students have ownership of discipline requirements? </a:t>
            </a:r>
          </a:p>
          <a:p>
            <a:pPr marL="622300" indent="-528638">
              <a:buAutoNum type="arabicPeriod"/>
            </a:pPr>
            <a:endParaRPr lang="en-GB" sz="5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09813" y="234038"/>
            <a:ext cx="5041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000"/>
                </a:solidFill>
              </a:rPr>
              <a:t>EAT 3 Questions</a:t>
            </a:r>
          </a:p>
          <a:p>
            <a:endParaRPr lang="en-GB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21272" t="29545" r="21726" b="14320"/>
          <a:stretch/>
        </p:blipFill>
        <p:spPr bwMode="auto">
          <a:xfrm>
            <a:off x="509286" y="324091"/>
            <a:ext cx="11377913" cy="641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89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7119</TotalTime>
  <Words>372</Words>
  <Application>Microsoft Office PowerPoint</Application>
  <PresentationFormat>Widescreen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AL 1: Clarify what Constitutes Good</vt:lpstr>
      <vt:lpstr>Assessment Criteria: Key Principles</vt:lpstr>
      <vt:lpstr>  AL 2:  Clarify how Assessment Elements Fit           Together</vt:lpstr>
      <vt:lpstr> AL 3:   Clarify Student and Teacher           Entitlement</vt:lpstr>
      <vt:lpstr>  AL 4:  Clarify the Requirements of the           Discipline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anonymous</cp:lastModifiedBy>
  <cp:revision>166</cp:revision>
  <cp:lastPrinted>2018-09-13T06:44:43Z</cp:lastPrinted>
  <dcterms:created xsi:type="dcterms:W3CDTF">2017-12-30T00:10:56Z</dcterms:created>
  <dcterms:modified xsi:type="dcterms:W3CDTF">2020-01-28T22:32:26Z</dcterms:modified>
</cp:coreProperties>
</file>