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2" r:id="rId2"/>
    <p:sldId id="374" r:id="rId3"/>
    <p:sldId id="397" r:id="rId4"/>
    <p:sldId id="404" r:id="rId5"/>
    <p:sldId id="400" r:id="rId6"/>
    <p:sldId id="401" r:id="rId7"/>
    <p:sldId id="396" r:id="rId8"/>
    <p:sldId id="394" r:id="rId9"/>
    <p:sldId id="395" r:id="rId10"/>
    <p:sldId id="399" r:id="rId11"/>
    <p:sldId id="402" r:id="rId12"/>
    <p:sldId id="337" r:id="rId13"/>
    <p:sldId id="276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FF00FF"/>
    <a:srgbClr val="66FFFF"/>
    <a:srgbClr val="FF9933"/>
    <a:srgbClr val="CC3399"/>
    <a:srgbClr val="800080"/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8" autoAdjust="0"/>
    <p:restoredTop sz="94816" autoAdjust="0"/>
  </p:normalViewPr>
  <p:slideViewPr>
    <p:cSldViewPr snapToGrid="0">
      <p:cViewPr varScale="1">
        <p:scale>
          <a:sx n="68" d="100"/>
          <a:sy n="68" d="100"/>
        </p:scale>
        <p:origin x="86" y="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E81D7-AA49-4ECB-9073-320BA7FE031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A93B3C87-E7E0-4D0E-BFED-9CE911CC692E}">
      <dgm:prSet phldrT="[Text]"/>
      <dgm:spPr>
        <a:solidFill>
          <a:srgbClr val="FF00FF"/>
        </a:solidFill>
      </dgm:spPr>
      <dgm:t>
        <a:bodyPr/>
        <a:lstStyle/>
        <a:p>
          <a:r>
            <a:rPr lang="en-GB" dirty="0" smtClean="0"/>
            <a:t>Self</a:t>
          </a:r>
          <a:endParaRPr lang="en-GB" dirty="0"/>
        </a:p>
      </dgm:t>
    </dgm:pt>
    <dgm:pt modelId="{D1C29D10-C4CC-4141-8F9D-A2392E12F306}" type="parTrans" cxnId="{1D770C17-B192-43B9-82D1-04FF50D0E917}">
      <dgm:prSet/>
      <dgm:spPr/>
      <dgm:t>
        <a:bodyPr/>
        <a:lstStyle/>
        <a:p>
          <a:endParaRPr lang="en-GB"/>
        </a:p>
      </dgm:t>
    </dgm:pt>
    <dgm:pt modelId="{C8F1A56A-79F2-4700-BFE9-991B3D9A7252}" type="sibTrans" cxnId="{1D770C17-B192-43B9-82D1-04FF50D0E917}">
      <dgm:prSet/>
      <dgm:spPr/>
      <dgm:t>
        <a:bodyPr/>
        <a:lstStyle/>
        <a:p>
          <a:endParaRPr lang="en-GB"/>
        </a:p>
      </dgm:t>
    </dgm:pt>
    <dgm:pt modelId="{FE3C1886-4A51-430A-A333-FE3C56DED327}">
      <dgm:prSet phldrT="[Text]"/>
      <dgm:spPr/>
      <dgm:t>
        <a:bodyPr/>
        <a:lstStyle/>
        <a:p>
          <a:r>
            <a:rPr lang="en-GB" dirty="0" smtClean="0"/>
            <a:t>Discipline</a:t>
          </a:r>
          <a:endParaRPr lang="en-GB" dirty="0"/>
        </a:p>
      </dgm:t>
    </dgm:pt>
    <dgm:pt modelId="{DE2EFDE6-EA70-4A7F-9AE0-E0DF98C62566}" type="parTrans" cxnId="{919DE2E9-C28B-4C58-925C-5C47CBB415AC}">
      <dgm:prSet/>
      <dgm:spPr/>
      <dgm:t>
        <a:bodyPr/>
        <a:lstStyle/>
        <a:p>
          <a:endParaRPr lang="en-GB"/>
        </a:p>
      </dgm:t>
    </dgm:pt>
    <dgm:pt modelId="{D8D6391F-1F51-4AA1-A101-584A792D3F1E}" type="sibTrans" cxnId="{919DE2E9-C28B-4C58-925C-5C47CBB415AC}">
      <dgm:prSet/>
      <dgm:spPr/>
      <dgm:t>
        <a:bodyPr/>
        <a:lstStyle/>
        <a:p>
          <a:endParaRPr lang="en-GB"/>
        </a:p>
      </dgm:t>
    </dgm:pt>
    <dgm:pt modelId="{1DC5EEA4-B5D4-4A6D-840D-E1839C988760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GB" dirty="0" smtClean="0"/>
            <a:t>Self-in-context</a:t>
          </a:r>
          <a:endParaRPr lang="en-GB" dirty="0"/>
        </a:p>
      </dgm:t>
    </dgm:pt>
    <dgm:pt modelId="{8484414D-28A0-482F-BA18-9EA869194B53}" type="parTrans" cxnId="{EDE34376-F3A2-4719-A51A-9B0911D446FE}">
      <dgm:prSet/>
      <dgm:spPr/>
      <dgm:t>
        <a:bodyPr/>
        <a:lstStyle/>
        <a:p>
          <a:endParaRPr lang="en-GB"/>
        </a:p>
      </dgm:t>
    </dgm:pt>
    <dgm:pt modelId="{0F5CBD4F-286A-48AF-9E33-F0DA500E2214}" type="sibTrans" cxnId="{EDE34376-F3A2-4719-A51A-9B0911D446FE}">
      <dgm:prSet/>
      <dgm:spPr/>
      <dgm:t>
        <a:bodyPr/>
        <a:lstStyle/>
        <a:p>
          <a:endParaRPr lang="en-GB"/>
        </a:p>
      </dgm:t>
    </dgm:pt>
    <dgm:pt modelId="{9262A2FF-7A98-4500-AB71-9327514B5421}" type="pres">
      <dgm:prSet presAssocID="{6EDE81D7-AA49-4ECB-9073-320BA7FE0311}" presName="compositeShape" presStyleCnt="0">
        <dgm:presLayoutVars>
          <dgm:chMax val="7"/>
          <dgm:dir/>
          <dgm:resizeHandles val="exact"/>
        </dgm:presLayoutVars>
      </dgm:prSet>
      <dgm:spPr/>
    </dgm:pt>
    <dgm:pt modelId="{8EF5E830-75A0-44AD-A379-59A7F27613E9}" type="pres">
      <dgm:prSet presAssocID="{A93B3C87-E7E0-4D0E-BFED-9CE911CC692E}" presName="circ1" presStyleLbl="vennNode1" presStyleIdx="0" presStyleCnt="3" custLinFactNeighborX="-1141" custLinFactNeighborY="843"/>
      <dgm:spPr/>
      <dgm:t>
        <a:bodyPr/>
        <a:lstStyle/>
        <a:p>
          <a:endParaRPr lang="en-GB"/>
        </a:p>
      </dgm:t>
    </dgm:pt>
    <dgm:pt modelId="{2430BD38-6993-4258-B72C-8405E2B332FD}" type="pres">
      <dgm:prSet presAssocID="{A93B3C87-E7E0-4D0E-BFED-9CE911CC69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7EA12D-B3E6-4056-B1A6-90BFB117B5C1}" type="pres">
      <dgm:prSet presAssocID="{FE3C1886-4A51-430A-A333-FE3C56DED327}" presName="circ2" presStyleLbl="vennNode1" presStyleIdx="1" presStyleCnt="3"/>
      <dgm:spPr/>
      <dgm:t>
        <a:bodyPr/>
        <a:lstStyle/>
        <a:p>
          <a:endParaRPr lang="en-GB"/>
        </a:p>
      </dgm:t>
    </dgm:pt>
    <dgm:pt modelId="{6314C1BE-60C6-4C7C-A6A2-96A596AE8C31}" type="pres">
      <dgm:prSet presAssocID="{FE3C1886-4A51-430A-A333-FE3C56DED3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D8992E-EE77-4AB7-8731-419E1C613734}" type="pres">
      <dgm:prSet presAssocID="{1DC5EEA4-B5D4-4A6D-840D-E1839C988760}" presName="circ3" presStyleLbl="vennNode1" presStyleIdx="2" presStyleCnt="3"/>
      <dgm:spPr/>
      <dgm:t>
        <a:bodyPr/>
        <a:lstStyle/>
        <a:p>
          <a:endParaRPr lang="en-GB"/>
        </a:p>
      </dgm:t>
    </dgm:pt>
    <dgm:pt modelId="{3B25A345-27D9-4B37-A82C-73458345A4B7}" type="pres">
      <dgm:prSet presAssocID="{1DC5EEA4-B5D4-4A6D-840D-E1839C9887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419E3D-11CE-47E1-9F8D-C8253642A8E5}" type="presOf" srcId="{A93B3C87-E7E0-4D0E-BFED-9CE911CC692E}" destId="{8EF5E830-75A0-44AD-A379-59A7F27613E9}" srcOrd="0" destOrd="0" presId="urn:microsoft.com/office/officeart/2005/8/layout/venn1"/>
    <dgm:cxn modelId="{BD95C9B2-1786-4BAD-A398-AE4E934E4348}" type="presOf" srcId="{6EDE81D7-AA49-4ECB-9073-320BA7FE0311}" destId="{9262A2FF-7A98-4500-AB71-9327514B5421}" srcOrd="0" destOrd="0" presId="urn:microsoft.com/office/officeart/2005/8/layout/venn1"/>
    <dgm:cxn modelId="{1D770C17-B192-43B9-82D1-04FF50D0E917}" srcId="{6EDE81D7-AA49-4ECB-9073-320BA7FE0311}" destId="{A93B3C87-E7E0-4D0E-BFED-9CE911CC692E}" srcOrd="0" destOrd="0" parTransId="{D1C29D10-C4CC-4141-8F9D-A2392E12F306}" sibTransId="{C8F1A56A-79F2-4700-BFE9-991B3D9A7252}"/>
    <dgm:cxn modelId="{919DE2E9-C28B-4C58-925C-5C47CBB415AC}" srcId="{6EDE81D7-AA49-4ECB-9073-320BA7FE0311}" destId="{FE3C1886-4A51-430A-A333-FE3C56DED327}" srcOrd="1" destOrd="0" parTransId="{DE2EFDE6-EA70-4A7F-9AE0-E0DF98C62566}" sibTransId="{D8D6391F-1F51-4AA1-A101-584A792D3F1E}"/>
    <dgm:cxn modelId="{03DE3934-9E67-414D-A5AD-60F6DA5ED9D6}" type="presOf" srcId="{FE3C1886-4A51-430A-A333-FE3C56DED327}" destId="{DB7EA12D-B3E6-4056-B1A6-90BFB117B5C1}" srcOrd="0" destOrd="0" presId="urn:microsoft.com/office/officeart/2005/8/layout/venn1"/>
    <dgm:cxn modelId="{EDE34376-F3A2-4719-A51A-9B0911D446FE}" srcId="{6EDE81D7-AA49-4ECB-9073-320BA7FE0311}" destId="{1DC5EEA4-B5D4-4A6D-840D-E1839C988760}" srcOrd="2" destOrd="0" parTransId="{8484414D-28A0-482F-BA18-9EA869194B53}" sibTransId="{0F5CBD4F-286A-48AF-9E33-F0DA500E2214}"/>
    <dgm:cxn modelId="{B1D9050D-9994-4CC3-B84E-9375E45862AE}" type="presOf" srcId="{FE3C1886-4A51-430A-A333-FE3C56DED327}" destId="{6314C1BE-60C6-4C7C-A6A2-96A596AE8C31}" srcOrd="1" destOrd="0" presId="urn:microsoft.com/office/officeart/2005/8/layout/venn1"/>
    <dgm:cxn modelId="{108CF713-30C0-4477-BA49-2DC3D805FBFD}" type="presOf" srcId="{1DC5EEA4-B5D4-4A6D-840D-E1839C988760}" destId="{CAD8992E-EE77-4AB7-8731-419E1C613734}" srcOrd="0" destOrd="0" presId="urn:microsoft.com/office/officeart/2005/8/layout/venn1"/>
    <dgm:cxn modelId="{BFEB3361-603D-4C76-B8C3-802117449B8D}" type="presOf" srcId="{A93B3C87-E7E0-4D0E-BFED-9CE911CC692E}" destId="{2430BD38-6993-4258-B72C-8405E2B332FD}" srcOrd="1" destOrd="0" presId="urn:microsoft.com/office/officeart/2005/8/layout/venn1"/>
    <dgm:cxn modelId="{3CF2B350-0B3F-438C-BC2F-F7B61191012D}" type="presOf" srcId="{1DC5EEA4-B5D4-4A6D-840D-E1839C988760}" destId="{3B25A345-27D9-4B37-A82C-73458345A4B7}" srcOrd="1" destOrd="0" presId="urn:microsoft.com/office/officeart/2005/8/layout/venn1"/>
    <dgm:cxn modelId="{01FA2DBC-06C1-442E-BD4A-6A26780EB61E}" type="presParOf" srcId="{9262A2FF-7A98-4500-AB71-9327514B5421}" destId="{8EF5E830-75A0-44AD-A379-59A7F27613E9}" srcOrd="0" destOrd="0" presId="urn:microsoft.com/office/officeart/2005/8/layout/venn1"/>
    <dgm:cxn modelId="{253897E0-B8C6-411D-986C-167DA215B38F}" type="presParOf" srcId="{9262A2FF-7A98-4500-AB71-9327514B5421}" destId="{2430BD38-6993-4258-B72C-8405E2B332FD}" srcOrd="1" destOrd="0" presId="urn:microsoft.com/office/officeart/2005/8/layout/venn1"/>
    <dgm:cxn modelId="{E25B684F-D6A4-4437-824F-55DFB950E100}" type="presParOf" srcId="{9262A2FF-7A98-4500-AB71-9327514B5421}" destId="{DB7EA12D-B3E6-4056-B1A6-90BFB117B5C1}" srcOrd="2" destOrd="0" presId="urn:microsoft.com/office/officeart/2005/8/layout/venn1"/>
    <dgm:cxn modelId="{E333A9E9-EE1C-421F-98A6-519217548791}" type="presParOf" srcId="{9262A2FF-7A98-4500-AB71-9327514B5421}" destId="{6314C1BE-60C6-4C7C-A6A2-96A596AE8C31}" srcOrd="3" destOrd="0" presId="urn:microsoft.com/office/officeart/2005/8/layout/venn1"/>
    <dgm:cxn modelId="{DEA3F1B4-517E-4BEC-9294-A376DDCC8A8E}" type="presParOf" srcId="{9262A2FF-7A98-4500-AB71-9327514B5421}" destId="{CAD8992E-EE77-4AB7-8731-419E1C613734}" srcOrd="4" destOrd="0" presId="urn:microsoft.com/office/officeart/2005/8/layout/venn1"/>
    <dgm:cxn modelId="{CE9AB1C2-00F0-41A9-B673-CF73D4276E56}" type="presParOf" srcId="{9262A2FF-7A98-4500-AB71-9327514B5421}" destId="{3B25A345-27D9-4B37-A82C-73458345A4B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AAA8-7104-46D3-8FAD-63EBA3C0E67E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B5BE4-F21A-4871-BC27-B9555243C8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2BBB-1E45-4D6E-B5C1-16A3A63A5B0F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0CF-6FB7-4507-ACDE-79195955E4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4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6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8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8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6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9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4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1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6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065EA08-E068-3741-8FCE-AA34955610AB}" type="slidenum">
              <a:rPr lang="en-US">
                <a:latin typeface="Arial" charset="0"/>
              </a:rPr>
              <a:pPr/>
              <a:t>5</a:t>
            </a:fld>
            <a:endParaRPr lang="en-US" dirty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741F-23CC-C046-905D-81E7F30480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9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B00CF-6FB7-4507-ACDE-79195955E43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4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065EA08-E068-3741-8FCE-AA34955610AB}" type="slidenum">
              <a:rPr lang="en-US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6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065EA08-E068-3741-8FCE-AA34955610AB}" type="slidenum">
              <a:rPr lang="en-US">
                <a:latin typeface="Arial" charset="0"/>
              </a:rPr>
              <a:pPr/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7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6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3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9E68-E7CB-471C-BC58-4F7883873426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F813-2CFB-4524-9AE7-1833D471B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0"/>
            <a:ext cx="63187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5107" y="6294834"/>
            <a:ext cx="317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agsandrew/Shutterstock.com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87326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4" cstate="print"/>
          <a:srcRect l="21080" t="24621" r="44907" b="34804"/>
          <a:stretch/>
        </p:blipFill>
        <p:spPr bwMode="auto">
          <a:xfrm>
            <a:off x="1485079" y="1379571"/>
            <a:ext cx="4048214" cy="3110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930" y="5038513"/>
            <a:ext cx="488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EAT 2: Principles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337" y="1946365"/>
            <a:ext cx="206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 Key Steps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8846" t="31625" r="39808" b="11794"/>
          <a:stretch/>
        </p:blipFill>
        <p:spPr>
          <a:xfrm>
            <a:off x="4216927" y="262195"/>
            <a:ext cx="6236678" cy="63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3" y="0"/>
            <a:ext cx="63187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5107" y="6294834"/>
            <a:ext cx="317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agsandrew/Shutterstock.com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-278969" y="0"/>
            <a:ext cx="9794929" cy="685800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indent="-528638">
              <a:buAutoNum type="arabicPeriod"/>
            </a:pPr>
            <a:r>
              <a:rPr lang="en-GB" sz="2800" dirty="0" smtClean="0"/>
              <a:t>What principles underpin your assessment practice? </a:t>
            </a:r>
          </a:p>
          <a:p>
            <a:pPr marL="622300" indent="-528638">
              <a:buAutoNum type="arabicPeriod"/>
            </a:pPr>
            <a:endParaRPr lang="en-GB" sz="500" dirty="0" smtClean="0"/>
          </a:p>
          <a:p>
            <a:pPr marL="622300" indent="-528638">
              <a:buAutoNum type="arabicPeriod"/>
            </a:pPr>
            <a:r>
              <a:rPr lang="en-GB" sz="2800" dirty="0" smtClean="0"/>
              <a:t>How have you shared/developed these principles with colleagues and students? </a:t>
            </a:r>
          </a:p>
          <a:p>
            <a:pPr marL="622300" indent="-528638">
              <a:buAutoNum type="arabicPeriod"/>
            </a:pPr>
            <a:endParaRPr lang="en-GB" sz="500" dirty="0" smtClean="0"/>
          </a:p>
          <a:p>
            <a:pPr marL="622300" indent="-528638">
              <a:buAutoNum type="arabicPeriod"/>
            </a:pPr>
            <a:r>
              <a:rPr lang="en-GB" sz="2800" dirty="0" smtClean="0"/>
              <a:t>Are you able to explain the rationale underpinning the assessment on your module(s)? </a:t>
            </a:r>
          </a:p>
          <a:p>
            <a:pPr marL="622300" indent="-528638">
              <a:buAutoNum type="arabicPeriod"/>
            </a:pPr>
            <a:endParaRPr lang="en-GB" sz="500" dirty="0" smtClean="0"/>
          </a:p>
          <a:p>
            <a:pPr marL="622300" indent="-528638">
              <a:buAutoNum type="arabicPeriod"/>
            </a:pPr>
            <a:r>
              <a:rPr lang="en-GB" sz="2800" dirty="0" smtClean="0"/>
              <a:t>How are you working with others to develop a shared understanding of principles and what is core to what you do? </a:t>
            </a:r>
          </a:p>
          <a:p>
            <a:pPr marL="622300" indent="-528638">
              <a:buAutoNum type="arabicPeriod"/>
            </a:pPr>
            <a:endParaRPr lang="en-GB" sz="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77338" y="404519"/>
            <a:ext cx="5041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000"/>
                </a:solidFill>
              </a:rPr>
              <a:t>EAT 2 Questions</a:t>
            </a:r>
          </a:p>
          <a:p>
            <a:endParaRPr lang="en-GB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21272" t="29545" r="21726" b="14320"/>
          <a:stretch/>
        </p:blipFill>
        <p:spPr bwMode="auto">
          <a:xfrm>
            <a:off x="509286" y="324091"/>
            <a:ext cx="11377913" cy="641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/>
          <a:srcRect l="14358" t="19144" r="13850" b="8057"/>
          <a:stretch/>
        </p:blipFill>
        <p:spPr bwMode="auto">
          <a:xfrm>
            <a:off x="648069" y="150920"/>
            <a:ext cx="10955045" cy="6615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2095619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/>
              <a:t>	</a:t>
            </a:r>
            <a:endParaRPr lang="en-GB" sz="3600" dirty="0" smtClean="0"/>
          </a:p>
          <a:p>
            <a:r>
              <a:rPr lang="en-GB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	</a:t>
            </a:r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	</a:t>
            </a:r>
            <a:r>
              <a:rPr lang="en-GB" sz="6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To what extent do we have a 	shared understanding of</a:t>
            </a:r>
          </a:p>
          <a:p>
            <a:r>
              <a:rPr lang="en-GB" sz="6600" b="1" dirty="0" smtClean="0">
                <a:solidFill>
                  <a:srgbClr val="FFC000"/>
                </a:solidFill>
                <a:latin typeface="Calibri" panose="020F0502020204030204" pitchFamily="34" charset="0"/>
                <a:cs typeface="Arial" pitchFamily="34" charset="0"/>
              </a:rPr>
              <a:t>	assessment and how it should 	be operationalised? </a:t>
            </a:r>
          </a:p>
          <a:p>
            <a:endParaRPr lang="en-GB" sz="66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17" y="350004"/>
            <a:ext cx="3845945" cy="3586565"/>
          </a:xfrm>
          <a:prstGeom prst="rect">
            <a:avLst/>
          </a:prstGeom>
        </p:spPr>
      </p:pic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692970" y="4291293"/>
            <a:ext cx="2822731" cy="692960"/>
            <a:chOff x="385" y="1412"/>
            <a:chExt cx="2268" cy="492"/>
          </a:xfrm>
          <a:solidFill>
            <a:schemeClr val="bg1"/>
          </a:solidFill>
        </p:grpSpPr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"/>
                <a:gd name="T166" fmla="*/ 0 h 316"/>
                <a:gd name="T167" fmla="*/ 186 w 186"/>
                <a:gd name="T168" fmla="*/ 316 h 3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Freeform 59"/>
            <p:cNvSpPr>
              <a:spLocks noEditPoints="1"/>
            </p:cNvSpPr>
            <p:nvPr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218"/>
                <a:gd name="T155" fmla="*/ 198 w 198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54"/>
                <a:gd name="T131" fmla="*/ 128 w 128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312"/>
                <a:gd name="T101" fmla="*/ 204 w 204"/>
                <a:gd name="T102" fmla="*/ 312 h 3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4"/>
                <a:gd name="T175" fmla="*/ 0 h 214"/>
                <a:gd name="T176" fmla="*/ 334 w 334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254"/>
                <a:gd name="T131" fmla="*/ 130 w 130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1100" y="1582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"/>
                <a:gd name="T154" fmla="*/ 0 h 218"/>
                <a:gd name="T155" fmla="*/ 200 w 200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214"/>
                <a:gd name="T104" fmla="*/ 200 w 200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318"/>
                <a:gd name="T134" fmla="*/ 206 w 206"/>
                <a:gd name="T135" fmla="*/ 318 h 3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"/>
                <a:gd name="T127" fmla="*/ 0 h 218"/>
                <a:gd name="T128" fmla="*/ 146 w 146"/>
                <a:gd name="T129" fmla="*/ 218 h 2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4"/>
                <a:gd name="T79" fmla="*/ 0 h 218"/>
                <a:gd name="T80" fmla="*/ 74 w 74"/>
                <a:gd name="T81" fmla="*/ 218 h 2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"/>
                <a:gd name="T169" fmla="*/ 0 h 218"/>
                <a:gd name="T170" fmla="*/ 176 w 176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"/>
                <a:gd name="T154" fmla="*/ 0 h 120"/>
                <a:gd name="T155" fmla="*/ 96 w 9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22"/>
                <a:gd name="T95" fmla="*/ 108 w 108"/>
                <a:gd name="T96" fmla="*/ 122 h 1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18"/>
                <a:gd name="T56" fmla="*/ 26 w 26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22"/>
                <a:gd name="T77" fmla="*/ 108 w 108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118"/>
                <a:gd name="T110" fmla="*/ 74 w 74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Freeform 75"/>
            <p:cNvSpPr>
              <a:spLocks noEditPoints="1"/>
            </p:cNvSpPr>
            <p:nvPr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18"/>
                <a:gd name="T113" fmla="*/ 102 w 102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22"/>
                <a:gd name="T113" fmla="*/ 72 w 72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18"/>
                <a:gd name="T56" fmla="*/ 26 w 26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8" name="Freeform 78"/>
            <p:cNvSpPr>
              <a:spLocks/>
            </p:cNvSpPr>
            <p:nvPr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118"/>
                <a:gd name="T77" fmla="*/ 92 w 92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9" name="Freeform 79"/>
            <p:cNvSpPr>
              <a:spLocks/>
            </p:cNvSpPr>
            <p:nvPr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18"/>
                <a:gd name="T101" fmla="*/ 100 w 100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Freeform 80"/>
            <p:cNvSpPr>
              <a:spLocks noEditPoints="1"/>
            </p:cNvSpPr>
            <p:nvPr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22"/>
                <a:gd name="T116" fmla="*/ 110 w 110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Freeform 81"/>
            <p:cNvSpPr>
              <a:spLocks/>
            </p:cNvSpPr>
            <p:nvPr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18"/>
                <a:gd name="T95" fmla="*/ 70 w 70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8543" y="278970"/>
            <a:ext cx="7043780" cy="1157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Principles Underpinning Practice</a:t>
            </a:r>
            <a:endParaRPr lang="en-GB" sz="2800" dirty="0" smtClean="0"/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Shared beliefs and values 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Student-staff partnership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Inclusive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Sensitive to context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Holistic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Integrative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Agentic</a:t>
            </a:r>
            <a:endParaRPr lang="en-GB" sz="2800" dirty="0" smtClean="0"/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Engagement in meaningful learning experiences - relevant</a:t>
            </a:r>
          </a:p>
          <a:p>
            <a:pPr marL="1255713" indent="-898525">
              <a:buFont typeface="Arial" panose="020B0604020202020204" pitchFamily="34" charset="0"/>
              <a:buChar char="•"/>
            </a:pPr>
            <a:r>
              <a:rPr lang="en-GB" sz="2800" b="1" dirty="0" smtClean="0"/>
              <a:t>Sustainable</a:t>
            </a:r>
          </a:p>
          <a:p>
            <a:r>
              <a:rPr lang="en-GB" sz="2800" b="1" dirty="0" smtClean="0">
                <a:solidFill>
                  <a:srgbClr val="7030A0"/>
                </a:solidFill>
              </a:rPr>
              <a:t> </a:t>
            </a:r>
          </a:p>
          <a:p>
            <a:pPr marL="542925" indent="-542925">
              <a:buFont typeface="Arial" panose="020B0604020202020204" pitchFamily="34" charset="0"/>
              <a:buChar char="•"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" name="Right Brace 32"/>
          <p:cNvSpPr/>
          <p:nvPr/>
        </p:nvSpPr>
        <p:spPr>
          <a:xfrm>
            <a:off x="6927742" y="1456841"/>
            <a:ext cx="1456841" cy="5083444"/>
          </a:xfrm>
          <a:prstGeom prst="rightBrace">
            <a:avLst>
              <a:gd name="adj1" fmla="val 8333"/>
              <a:gd name="adj2" fmla="val 588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97125" y="4386020"/>
            <a:ext cx="3936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 Research-Informed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02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22183" t="21037" r="22540" b="11175"/>
          <a:stretch/>
        </p:blipFill>
        <p:spPr bwMode="auto">
          <a:xfrm>
            <a:off x="820615" y="234463"/>
            <a:ext cx="11465170" cy="6916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4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47440EE2-8C14-F34D-BB18-EBEFF626A17C}" type="slidenum">
              <a:rPr lang="en-US" sz="1400">
                <a:latin typeface="Georgia" charset="0"/>
              </a:rPr>
              <a:pPr/>
              <a:t>5</a:t>
            </a:fld>
            <a:endParaRPr lang="en-US" sz="1400" dirty="0">
              <a:latin typeface="Georgia" charset="0"/>
            </a:endParaRPr>
          </a:p>
        </p:txBody>
      </p:sp>
      <p:sp>
        <p:nvSpPr>
          <p:cNvPr id="50178" name="Text Box 1026"/>
          <p:cNvSpPr txBox="1">
            <a:spLocks noChangeArrowheads="1"/>
          </p:cNvSpPr>
          <p:nvPr/>
        </p:nvSpPr>
        <p:spPr bwMode="auto">
          <a:xfrm>
            <a:off x="0" y="1941240"/>
            <a:ext cx="11808347" cy="49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marL="360363" lvl="0" indent="-95250" algn="l">
              <a:spcAft>
                <a:spcPts val="0"/>
              </a:spcAft>
              <a:buNone/>
            </a:pPr>
            <a:r>
              <a:rPr lang="en-GB" sz="2400" dirty="0" smtClean="0">
                <a:latin typeface="Lucida Sans" panose="020B0602030504020204" pitchFamily="34" charset="0"/>
              </a:rPr>
              <a:t>“</a:t>
            </a:r>
            <a:r>
              <a:rPr lang="en-GB" sz="2800" dirty="0">
                <a:latin typeface="Lucida Sans" panose="020B0602030504020204" pitchFamily="34" charset="0"/>
              </a:rPr>
              <a:t>Critical pedagogies supply a significant amount of the intellectual capital of the discipline of pedagogy” (Canning, 2007, p. 400) enabling a reflexive research and practice-informed approach to critiquing learning and teaching from different perspectives. Consideration of </a:t>
            </a:r>
            <a:r>
              <a:rPr lang="en-GB" sz="2800" b="1" dirty="0">
                <a:latin typeface="Lucida Sans" panose="020B0602030504020204" pitchFamily="34" charset="0"/>
              </a:rPr>
              <a:t>who is advantaged and disadvantaged by pedagogical initiatives at a number of levels is of profound importance</a:t>
            </a:r>
            <a:r>
              <a:rPr lang="en-GB" sz="2800" dirty="0">
                <a:latin typeface="Lucida Sans" panose="020B0602030504020204" pitchFamily="34" charset="0"/>
              </a:rPr>
              <a:t>.”</a:t>
            </a:r>
          </a:p>
          <a:p>
            <a:pPr marL="720725" lvl="0" indent="-541338">
              <a:spcAft>
                <a:spcPts val="0"/>
              </a:spcAft>
              <a:buNone/>
            </a:pPr>
            <a:endParaRPr lang="en-GB" sz="2400" dirty="0"/>
          </a:p>
          <a:p>
            <a:pPr marL="720725" lvl="0" indent="-541338">
              <a:spcAft>
                <a:spcPts val="0"/>
              </a:spcAft>
              <a:buNone/>
            </a:pPr>
            <a:endParaRPr lang="en-GB" sz="2400" dirty="0"/>
          </a:p>
          <a:p>
            <a:pPr marL="720725" lvl="0" indent="-541338">
              <a:spcAft>
                <a:spcPts val="0"/>
              </a:spcAft>
              <a:buNone/>
            </a:pPr>
            <a:r>
              <a:rPr lang="en-GB" sz="2400" b="1" dirty="0">
                <a:latin typeface="Calibri" pitchFamily="34" charset="0"/>
              </a:rPr>
              <a:t>(See Waring and Evans 2015)</a:t>
            </a:r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92315" y="2405129"/>
            <a:ext cx="11379240" cy="5429264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Aft>
                <a:spcPts val="0"/>
              </a:spcAft>
            </a:pPr>
            <a:endParaRPr lang="en-GB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0"/>
              </a:spcAft>
            </a:pPr>
            <a:endParaRPr lang="en-GB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66407" y="41655"/>
            <a:ext cx="12192000" cy="152519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ＭＳ Ｐゴシック" pitchFamily="1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pPr indent="450850"/>
            <a:r>
              <a:rPr lang="en-GB" sz="6000" kern="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000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Critical Pedagogies</a:t>
            </a:r>
            <a:endParaRPr lang="en-GB" sz="6000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21" y="38106"/>
            <a:ext cx="2008072" cy="15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051" y="55110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Beliefs, Values, Priorities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19" y="1805521"/>
            <a:ext cx="11222791" cy="457203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Aft>
                <a:spcPct val="0"/>
              </a:spcAft>
              <a:buNone/>
            </a:pPr>
            <a:r>
              <a:rPr lang="en-GB" sz="39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[students] </a:t>
            </a:r>
            <a:r>
              <a:rPr lang="en-GB" sz="39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are </a:t>
            </a:r>
            <a:r>
              <a:rPr lang="en-GB" sz="39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rational</a:t>
            </a:r>
            <a:r>
              <a:rPr lang="en-GB" sz="39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agents, with tremendous demands on their time and attention, and must make </a:t>
            </a:r>
            <a:r>
              <a:rPr lang="en-GB" sz="39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choices about where to focus their energies and attention most efficiently</a:t>
            </a:r>
            <a:r>
              <a:rPr lang="en-GB" sz="39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…</a:t>
            </a:r>
            <a:endParaRPr lang="en-GB" sz="3900" dirty="0" smtClean="0">
              <a:cs typeface="Arial" pitchFamily="34" charset="0"/>
            </a:endParaRPr>
          </a:p>
          <a:p>
            <a:pPr marL="0" lvl="0" indent="0" eaLnBrk="0" hangingPunct="0">
              <a:spcAft>
                <a:spcPct val="0"/>
              </a:spcAft>
              <a:buNone/>
            </a:pPr>
            <a:r>
              <a:rPr lang="en-GB" sz="39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their brains are engaging in a continuous process of</a:t>
            </a:r>
            <a:r>
              <a:rPr lang="en-GB" sz="39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triaging for the allocation of finite neural resource</a:t>
            </a:r>
            <a:r>
              <a:rPr lang="en-GB" sz="39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s…</a:t>
            </a:r>
            <a:endParaRPr lang="en-GB" sz="3900" dirty="0" smtClean="0">
              <a:cs typeface="Arial" pitchFamily="34" charset="0"/>
            </a:endParaRPr>
          </a:p>
          <a:p>
            <a:pPr marL="0" lvl="0" indent="0" eaLnBrk="0" hangingPunct="0">
              <a:spcAft>
                <a:spcPct val="0"/>
              </a:spcAft>
              <a:buNone/>
            </a:pPr>
            <a:endParaRPr lang="en-GB" sz="3000" dirty="0" smtClean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0" lvl="0" indent="0" eaLnBrk="0" hangingPunct="0">
              <a:spcAft>
                <a:spcPct val="0"/>
              </a:spcAft>
              <a:buNone/>
            </a:pPr>
            <a:endParaRPr lang="en-GB" dirty="0" smtClean="0">
              <a:solidFill>
                <a:srgbClr val="000000"/>
              </a:solidFill>
              <a:latin typeface="Gill Sans MT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hangingPunct="0">
              <a:spcAft>
                <a:spcPct val="0"/>
              </a:spcAft>
              <a:buNone/>
            </a:pPr>
            <a:r>
              <a:rPr lang="en-GB" dirty="0" smtClean="0">
                <a:solidFill>
                  <a:srgbClr val="000000"/>
                </a:solidFill>
                <a:latin typeface="Gill Sans MT" pitchFamily="34" charset="0"/>
                <a:ea typeface="Calibri" pitchFamily="34" charset="0"/>
                <a:cs typeface="Arial" pitchFamily="34" charset="0"/>
              </a:rPr>
              <a:t>Friedlander et al. (2011, 416-417)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AA0B1-540E-F649-9265-9AA6038EB1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692970" y="4291293"/>
            <a:ext cx="2822731" cy="692960"/>
            <a:chOff x="385" y="1412"/>
            <a:chExt cx="2268" cy="492"/>
          </a:xfrm>
          <a:solidFill>
            <a:schemeClr val="bg1"/>
          </a:solidFill>
        </p:grpSpPr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385" y="1488"/>
              <a:ext cx="186" cy="316"/>
            </a:xfrm>
            <a:custGeom>
              <a:avLst/>
              <a:gdLst>
                <a:gd name="T0" fmla="*/ 100 w 186"/>
                <a:gd name="T1" fmla="*/ 126 h 316"/>
                <a:gd name="T2" fmla="*/ 148 w 186"/>
                <a:gd name="T3" fmla="*/ 152 h 316"/>
                <a:gd name="T4" fmla="*/ 174 w 186"/>
                <a:gd name="T5" fmla="*/ 178 h 316"/>
                <a:gd name="T6" fmla="*/ 180 w 186"/>
                <a:gd name="T7" fmla="*/ 188 h 316"/>
                <a:gd name="T8" fmla="*/ 186 w 186"/>
                <a:gd name="T9" fmla="*/ 210 h 316"/>
                <a:gd name="T10" fmla="*/ 186 w 186"/>
                <a:gd name="T11" fmla="*/ 224 h 316"/>
                <a:gd name="T12" fmla="*/ 178 w 186"/>
                <a:gd name="T13" fmla="*/ 260 h 316"/>
                <a:gd name="T14" fmla="*/ 156 w 186"/>
                <a:gd name="T15" fmla="*/ 290 h 316"/>
                <a:gd name="T16" fmla="*/ 140 w 186"/>
                <a:gd name="T17" fmla="*/ 302 h 316"/>
                <a:gd name="T18" fmla="*/ 104 w 186"/>
                <a:gd name="T19" fmla="*/ 314 h 316"/>
                <a:gd name="T20" fmla="*/ 86 w 186"/>
                <a:gd name="T21" fmla="*/ 316 h 316"/>
                <a:gd name="T22" fmla="*/ 42 w 186"/>
                <a:gd name="T23" fmla="*/ 310 h 316"/>
                <a:gd name="T24" fmla="*/ 24 w 186"/>
                <a:gd name="T25" fmla="*/ 302 h 316"/>
                <a:gd name="T26" fmla="*/ 0 w 186"/>
                <a:gd name="T27" fmla="*/ 224 h 316"/>
                <a:gd name="T28" fmla="*/ 6 w 186"/>
                <a:gd name="T29" fmla="*/ 238 h 316"/>
                <a:gd name="T30" fmla="*/ 20 w 186"/>
                <a:gd name="T31" fmla="*/ 264 h 316"/>
                <a:gd name="T32" fmla="*/ 30 w 186"/>
                <a:gd name="T33" fmla="*/ 276 h 316"/>
                <a:gd name="T34" fmla="*/ 52 w 186"/>
                <a:gd name="T35" fmla="*/ 292 h 316"/>
                <a:gd name="T36" fmla="*/ 82 w 186"/>
                <a:gd name="T37" fmla="*/ 298 h 316"/>
                <a:gd name="T38" fmla="*/ 98 w 186"/>
                <a:gd name="T39" fmla="*/ 296 h 316"/>
                <a:gd name="T40" fmla="*/ 122 w 186"/>
                <a:gd name="T41" fmla="*/ 286 h 316"/>
                <a:gd name="T42" fmla="*/ 130 w 186"/>
                <a:gd name="T43" fmla="*/ 278 h 316"/>
                <a:gd name="T44" fmla="*/ 140 w 186"/>
                <a:gd name="T45" fmla="*/ 258 h 316"/>
                <a:gd name="T46" fmla="*/ 144 w 186"/>
                <a:gd name="T47" fmla="*/ 236 h 316"/>
                <a:gd name="T48" fmla="*/ 144 w 186"/>
                <a:gd name="T49" fmla="*/ 224 h 316"/>
                <a:gd name="T50" fmla="*/ 136 w 186"/>
                <a:gd name="T51" fmla="*/ 204 h 316"/>
                <a:gd name="T52" fmla="*/ 130 w 186"/>
                <a:gd name="T53" fmla="*/ 196 h 316"/>
                <a:gd name="T54" fmla="*/ 68 w 186"/>
                <a:gd name="T55" fmla="*/ 162 h 316"/>
                <a:gd name="T56" fmla="*/ 52 w 186"/>
                <a:gd name="T57" fmla="*/ 154 h 316"/>
                <a:gd name="T58" fmla="*/ 26 w 186"/>
                <a:gd name="T59" fmla="*/ 136 h 316"/>
                <a:gd name="T60" fmla="*/ 18 w 186"/>
                <a:gd name="T61" fmla="*/ 126 h 316"/>
                <a:gd name="T62" fmla="*/ 6 w 186"/>
                <a:gd name="T63" fmla="*/ 104 h 316"/>
                <a:gd name="T64" fmla="*/ 2 w 186"/>
                <a:gd name="T65" fmla="*/ 80 h 316"/>
                <a:gd name="T66" fmla="*/ 4 w 186"/>
                <a:gd name="T67" fmla="*/ 62 h 316"/>
                <a:gd name="T68" fmla="*/ 18 w 186"/>
                <a:gd name="T69" fmla="*/ 32 h 316"/>
                <a:gd name="T70" fmla="*/ 30 w 186"/>
                <a:gd name="T71" fmla="*/ 20 h 316"/>
                <a:gd name="T72" fmla="*/ 60 w 186"/>
                <a:gd name="T73" fmla="*/ 4 h 316"/>
                <a:gd name="T74" fmla="*/ 96 w 186"/>
                <a:gd name="T75" fmla="*/ 0 h 316"/>
                <a:gd name="T76" fmla="*/ 114 w 186"/>
                <a:gd name="T77" fmla="*/ 0 h 316"/>
                <a:gd name="T78" fmla="*/ 146 w 186"/>
                <a:gd name="T79" fmla="*/ 10 h 316"/>
                <a:gd name="T80" fmla="*/ 162 w 186"/>
                <a:gd name="T81" fmla="*/ 76 h 316"/>
                <a:gd name="T82" fmla="*/ 160 w 186"/>
                <a:gd name="T83" fmla="*/ 66 h 316"/>
                <a:gd name="T84" fmla="*/ 146 w 186"/>
                <a:gd name="T85" fmla="*/ 46 h 316"/>
                <a:gd name="T86" fmla="*/ 138 w 186"/>
                <a:gd name="T87" fmla="*/ 36 h 316"/>
                <a:gd name="T88" fmla="*/ 116 w 186"/>
                <a:gd name="T89" fmla="*/ 22 h 316"/>
                <a:gd name="T90" fmla="*/ 90 w 186"/>
                <a:gd name="T91" fmla="*/ 18 h 316"/>
                <a:gd name="T92" fmla="*/ 76 w 186"/>
                <a:gd name="T93" fmla="*/ 18 h 316"/>
                <a:gd name="T94" fmla="*/ 58 w 186"/>
                <a:gd name="T95" fmla="*/ 26 h 316"/>
                <a:gd name="T96" fmla="*/ 50 w 186"/>
                <a:gd name="T97" fmla="*/ 34 h 316"/>
                <a:gd name="T98" fmla="*/ 42 w 186"/>
                <a:gd name="T99" fmla="*/ 48 h 316"/>
                <a:gd name="T100" fmla="*/ 38 w 186"/>
                <a:gd name="T101" fmla="*/ 66 h 316"/>
                <a:gd name="T102" fmla="*/ 40 w 186"/>
                <a:gd name="T103" fmla="*/ 76 h 316"/>
                <a:gd name="T104" fmla="*/ 46 w 186"/>
                <a:gd name="T105" fmla="*/ 90 h 316"/>
                <a:gd name="T106" fmla="*/ 50 w 186"/>
                <a:gd name="T107" fmla="*/ 98 h 316"/>
                <a:gd name="T108" fmla="*/ 100 w 186"/>
                <a:gd name="T109" fmla="*/ 126 h 3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"/>
                <a:gd name="T166" fmla="*/ 0 h 316"/>
                <a:gd name="T167" fmla="*/ 186 w 186"/>
                <a:gd name="T168" fmla="*/ 316 h 3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" h="316">
                  <a:moveTo>
                    <a:pt x="100" y="126"/>
                  </a:moveTo>
                  <a:lnTo>
                    <a:pt x="100" y="126"/>
                  </a:lnTo>
                  <a:lnTo>
                    <a:pt x="148" y="152"/>
                  </a:lnTo>
                  <a:lnTo>
                    <a:pt x="162" y="164"/>
                  </a:lnTo>
                  <a:lnTo>
                    <a:pt x="174" y="178"/>
                  </a:lnTo>
                  <a:lnTo>
                    <a:pt x="180" y="188"/>
                  </a:lnTo>
                  <a:lnTo>
                    <a:pt x="184" y="198"/>
                  </a:lnTo>
                  <a:lnTo>
                    <a:pt x="186" y="210"/>
                  </a:lnTo>
                  <a:lnTo>
                    <a:pt x="186" y="224"/>
                  </a:lnTo>
                  <a:lnTo>
                    <a:pt x="184" y="244"/>
                  </a:lnTo>
                  <a:lnTo>
                    <a:pt x="178" y="260"/>
                  </a:lnTo>
                  <a:lnTo>
                    <a:pt x="168" y="276"/>
                  </a:lnTo>
                  <a:lnTo>
                    <a:pt x="156" y="290"/>
                  </a:lnTo>
                  <a:lnTo>
                    <a:pt x="140" y="302"/>
                  </a:lnTo>
                  <a:lnTo>
                    <a:pt x="122" y="310"/>
                  </a:lnTo>
                  <a:lnTo>
                    <a:pt x="104" y="314"/>
                  </a:lnTo>
                  <a:lnTo>
                    <a:pt x="86" y="316"/>
                  </a:lnTo>
                  <a:lnTo>
                    <a:pt x="62" y="314"/>
                  </a:lnTo>
                  <a:lnTo>
                    <a:pt x="42" y="310"/>
                  </a:lnTo>
                  <a:lnTo>
                    <a:pt x="24" y="302"/>
                  </a:lnTo>
                  <a:lnTo>
                    <a:pt x="2" y="292"/>
                  </a:lnTo>
                  <a:lnTo>
                    <a:pt x="0" y="224"/>
                  </a:lnTo>
                  <a:lnTo>
                    <a:pt x="6" y="238"/>
                  </a:lnTo>
                  <a:lnTo>
                    <a:pt x="12" y="252"/>
                  </a:lnTo>
                  <a:lnTo>
                    <a:pt x="20" y="264"/>
                  </a:lnTo>
                  <a:lnTo>
                    <a:pt x="30" y="276"/>
                  </a:lnTo>
                  <a:lnTo>
                    <a:pt x="40" y="286"/>
                  </a:lnTo>
                  <a:lnTo>
                    <a:pt x="52" y="292"/>
                  </a:lnTo>
                  <a:lnTo>
                    <a:pt x="66" y="296"/>
                  </a:lnTo>
                  <a:lnTo>
                    <a:pt x="82" y="298"/>
                  </a:lnTo>
                  <a:lnTo>
                    <a:pt x="98" y="296"/>
                  </a:lnTo>
                  <a:lnTo>
                    <a:pt x="110" y="292"/>
                  </a:lnTo>
                  <a:lnTo>
                    <a:pt x="122" y="286"/>
                  </a:lnTo>
                  <a:lnTo>
                    <a:pt x="130" y="278"/>
                  </a:lnTo>
                  <a:lnTo>
                    <a:pt x="136" y="268"/>
                  </a:lnTo>
                  <a:lnTo>
                    <a:pt x="140" y="258"/>
                  </a:lnTo>
                  <a:lnTo>
                    <a:pt x="144" y="248"/>
                  </a:lnTo>
                  <a:lnTo>
                    <a:pt x="144" y="236"/>
                  </a:lnTo>
                  <a:lnTo>
                    <a:pt x="144" y="224"/>
                  </a:lnTo>
                  <a:lnTo>
                    <a:pt x="140" y="212"/>
                  </a:lnTo>
                  <a:lnTo>
                    <a:pt x="136" y="204"/>
                  </a:lnTo>
                  <a:lnTo>
                    <a:pt x="130" y="196"/>
                  </a:lnTo>
                  <a:lnTo>
                    <a:pt x="108" y="182"/>
                  </a:lnTo>
                  <a:lnTo>
                    <a:pt x="68" y="162"/>
                  </a:lnTo>
                  <a:lnTo>
                    <a:pt x="52" y="154"/>
                  </a:lnTo>
                  <a:lnTo>
                    <a:pt x="38" y="144"/>
                  </a:lnTo>
                  <a:lnTo>
                    <a:pt x="26" y="136"/>
                  </a:lnTo>
                  <a:lnTo>
                    <a:pt x="18" y="126"/>
                  </a:lnTo>
                  <a:lnTo>
                    <a:pt x="10" y="116"/>
                  </a:lnTo>
                  <a:lnTo>
                    <a:pt x="6" y="104"/>
                  </a:lnTo>
                  <a:lnTo>
                    <a:pt x="2" y="92"/>
                  </a:lnTo>
                  <a:lnTo>
                    <a:pt x="2" y="80"/>
                  </a:lnTo>
                  <a:lnTo>
                    <a:pt x="4" y="62"/>
                  </a:lnTo>
                  <a:lnTo>
                    <a:pt x="8" y="46"/>
                  </a:lnTo>
                  <a:lnTo>
                    <a:pt x="18" y="32"/>
                  </a:lnTo>
                  <a:lnTo>
                    <a:pt x="30" y="20"/>
                  </a:lnTo>
                  <a:lnTo>
                    <a:pt x="46" y="12"/>
                  </a:lnTo>
                  <a:lnTo>
                    <a:pt x="60" y="4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0" y="4"/>
                  </a:lnTo>
                  <a:lnTo>
                    <a:pt x="146" y="10"/>
                  </a:lnTo>
                  <a:lnTo>
                    <a:pt x="160" y="16"/>
                  </a:lnTo>
                  <a:lnTo>
                    <a:pt x="162" y="76"/>
                  </a:lnTo>
                  <a:lnTo>
                    <a:pt x="160" y="66"/>
                  </a:lnTo>
                  <a:lnTo>
                    <a:pt x="154" y="56"/>
                  </a:lnTo>
                  <a:lnTo>
                    <a:pt x="146" y="46"/>
                  </a:lnTo>
                  <a:lnTo>
                    <a:pt x="138" y="36"/>
                  </a:lnTo>
                  <a:lnTo>
                    <a:pt x="128" y="28"/>
                  </a:lnTo>
                  <a:lnTo>
                    <a:pt x="116" y="22"/>
                  </a:lnTo>
                  <a:lnTo>
                    <a:pt x="104" y="20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66" y="22"/>
                  </a:lnTo>
                  <a:lnTo>
                    <a:pt x="58" y="26"/>
                  </a:lnTo>
                  <a:lnTo>
                    <a:pt x="50" y="34"/>
                  </a:lnTo>
                  <a:lnTo>
                    <a:pt x="46" y="40"/>
                  </a:lnTo>
                  <a:lnTo>
                    <a:pt x="42" y="48"/>
                  </a:lnTo>
                  <a:lnTo>
                    <a:pt x="40" y="58"/>
                  </a:lnTo>
                  <a:lnTo>
                    <a:pt x="38" y="66"/>
                  </a:lnTo>
                  <a:lnTo>
                    <a:pt x="40" y="76"/>
                  </a:lnTo>
                  <a:lnTo>
                    <a:pt x="42" y="84"/>
                  </a:lnTo>
                  <a:lnTo>
                    <a:pt x="46" y="90"/>
                  </a:lnTo>
                  <a:lnTo>
                    <a:pt x="50" y="98"/>
                  </a:lnTo>
                  <a:lnTo>
                    <a:pt x="70" y="110"/>
                  </a:lnTo>
                  <a:lnTo>
                    <a:pt x="10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" name="Freeform 59"/>
            <p:cNvSpPr>
              <a:spLocks noEditPoints="1"/>
            </p:cNvSpPr>
            <p:nvPr/>
          </p:nvSpPr>
          <p:spPr bwMode="auto">
            <a:xfrm>
              <a:off x="589" y="1586"/>
              <a:ext cx="198" cy="218"/>
            </a:xfrm>
            <a:custGeom>
              <a:avLst/>
              <a:gdLst>
                <a:gd name="T0" fmla="*/ 100 w 198"/>
                <a:gd name="T1" fmla="*/ 0 h 218"/>
                <a:gd name="T2" fmla="*/ 130 w 198"/>
                <a:gd name="T3" fmla="*/ 4 h 218"/>
                <a:gd name="T4" fmla="*/ 154 w 198"/>
                <a:gd name="T5" fmla="*/ 16 h 218"/>
                <a:gd name="T6" fmla="*/ 166 w 198"/>
                <a:gd name="T7" fmla="*/ 24 h 218"/>
                <a:gd name="T8" fmla="*/ 182 w 198"/>
                <a:gd name="T9" fmla="*/ 44 h 218"/>
                <a:gd name="T10" fmla="*/ 188 w 198"/>
                <a:gd name="T11" fmla="*/ 56 h 218"/>
                <a:gd name="T12" fmla="*/ 196 w 198"/>
                <a:gd name="T13" fmla="*/ 82 h 218"/>
                <a:gd name="T14" fmla="*/ 198 w 198"/>
                <a:gd name="T15" fmla="*/ 110 h 218"/>
                <a:gd name="T16" fmla="*/ 198 w 198"/>
                <a:gd name="T17" fmla="*/ 122 h 218"/>
                <a:gd name="T18" fmla="*/ 192 w 198"/>
                <a:gd name="T19" fmla="*/ 148 h 218"/>
                <a:gd name="T20" fmla="*/ 186 w 198"/>
                <a:gd name="T21" fmla="*/ 162 h 218"/>
                <a:gd name="T22" fmla="*/ 170 w 198"/>
                <a:gd name="T23" fmla="*/ 184 h 218"/>
                <a:gd name="T24" fmla="*/ 150 w 198"/>
                <a:gd name="T25" fmla="*/ 204 h 218"/>
                <a:gd name="T26" fmla="*/ 138 w 198"/>
                <a:gd name="T27" fmla="*/ 210 h 218"/>
                <a:gd name="T28" fmla="*/ 112 w 198"/>
                <a:gd name="T29" fmla="*/ 218 h 218"/>
                <a:gd name="T30" fmla="*/ 98 w 198"/>
                <a:gd name="T31" fmla="*/ 218 h 218"/>
                <a:gd name="T32" fmla="*/ 66 w 198"/>
                <a:gd name="T33" fmla="*/ 214 h 218"/>
                <a:gd name="T34" fmla="*/ 46 w 198"/>
                <a:gd name="T35" fmla="*/ 206 h 218"/>
                <a:gd name="T36" fmla="*/ 32 w 198"/>
                <a:gd name="T37" fmla="*/ 192 h 218"/>
                <a:gd name="T38" fmla="*/ 24 w 198"/>
                <a:gd name="T39" fmla="*/ 186 h 218"/>
                <a:gd name="T40" fmla="*/ 6 w 198"/>
                <a:gd name="T41" fmla="*/ 150 h 218"/>
                <a:gd name="T42" fmla="*/ 0 w 198"/>
                <a:gd name="T43" fmla="*/ 110 h 218"/>
                <a:gd name="T44" fmla="*/ 0 w 198"/>
                <a:gd name="T45" fmla="*/ 96 h 218"/>
                <a:gd name="T46" fmla="*/ 6 w 198"/>
                <a:gd name="T47" fmla="*/ 70 h 218"/>
                <a:gd name="T48" fmla="*/ 12 w 198"/>
                <a:gd name="T49" fmla="*/ 56 h 218"/>
                <a:gd name="T50" fmla="*/ 26 w 198"/>
                <a:gd name="T51" fmla="*/ 34 h 218"/>
                <a:gd name="T52" fmla="*/ 48 w 198"/>
                <a:gd name="T53" fmla="*/ 16 h 218"/>
                <a:gd name="T54" fmla="*/ 58 w 198"/>
                <a:gd name="T55" fmla="*/ 8 h 218"/>
                <a:gd name="T56" fmla="*/ 86 w 198"/>
                <a:gd name="T57" fmla="*/ 0 h 218"/>
                <a:gd name="T58" fmla="*/ 100 w 198"/>
                <a:gd name="T59" fmla="*/ 0 h 218"/>
                <a:gd name="T60" fmla="*/ 96 w 198"/>
                <a:gd name="T61" fmla="*/ 16 h 218"/>
                <a:gd name="T62" fmla="*/ 70 w 198"/>
                <a:gd name="T63" fmla="*/ 24 h 218"/>
                <a:gd name="T64" fmla="*/ 54 w 198"/>
                <a:gd name="T65" fmla="*/ 46 h 218"/>
                <a:gd name="T66" fmla="*/ 48 w 198"/>
                <a:gd name="T67" fmla="*/ 60 h 218"/>
                <a:gd name="T68" fmla="*/ 40 w 198"/>
                <a:gd name="T69" fmla="*/ 92 h 218"/>
                <a:gd name="T70" fmla="*/ 40 w 198"/>
                <a:gd name="T71" fmla="*/ 112 h 218"/>
                <a:gd name="T72" fmla="*/ 46 w 198"/>
                <a:gd name="T73" fmla="*/ 148 h 218"/>
                <a:gd name="T74" fmla="*/ 58 w 198"/>
                <a:gd name="T75" fmla="*/ 176 h 218"/>
                <a:gd name="T76" fmla="*/ 68 w 198"/>
                <a:gd name="T77" fmla="*/ 188 h 218"/>
                <a:gd name="T78" fmla="*/ 90 w 198"/>
                <a:gd name="T79" fmla="*/ 200 h 218"/>
                <a:gd name="T80" fmla="*/ 102 w 198"/>
                <a:gd name="T81" fmla="*/ 200 h 218"/>
                <a:gd name="T82" fmla="*/ 126 w 198"/>
                <a:gd name="T83" fmla="*/ 192 h 218"/>
                <a:gd name="T84" fmla="*/ 144 w 198"/>
                <a:gd name="T85" fmla="*/ 172 h 218"/>
                <a:gd name="T86" fmla="*/ 150 w 198"/>
                <a:gd name="T87" fmla="*/ 158 h 218"/>
                <a:gd name="T88" fmla="*/ 158 w 198"/>
                <a:gd name="T89" fmla="*/ 126 h 218"/>
                <a:gd name="T90" fmla="*/ 158 w 198"/>
                <a:gd name="T91" fmla="*/ 106 h 218"/>
                <a:gd name="T92" fmla="*/ 148 w 198"/>
                <a:gd name="T93" fmla="*/ 60 h 218"/>
                <a:gd name="T94" fmla="*/ 140 w 198"/>
                <a:gd name="T95" fmla="*/ 42 h 218"/>
                <a:gd name="T96" fmla="*/ 128 w 198"/>
                <a:gd name="T97" fmla="*/ 28 h 218"/>
                <a:gd name="T98" fmla="*/ 114 w 198"/>
                <a:gd name="T99" fmla="*/ 20 h 218"/>
                <a:gd name="T100" fmla="*/ 96 w 198"/>
                <a:gd name="T101" fmla="*/ 16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218"/>
                <a:gd name="T155" fmla="*/ 198 w 198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218">
                  <a:moveTo>
                    <a:pt x="100" y="0"/>
                  </a:moveTo>
                  <a:lnTo>
                    <a:pt x="100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54" y="16"/>
                  </a:lnTo>
                  <a:lnTo>
                    <a:pt x="166" y="24"/>
                  </a:lnTo>
                  <a:lnTo>
                    <a:pt x="174" y="34"/>
                  </a:lnTo>
                  <a:lnTo>
                    <a:pt x="182" y="44"/>
                  </a:lnTo>
                  <a:lnTo>
                    <a:pt x="188" y="56"/>
                  </a:lnTo>
                  <a:lnTo>
                    <a:pt x="192" y="70"/>
                  </a:lnTo>
                  <a:lnTo>
                    <a:pt x="196" y="82"/>
                  </a:lnTo>
                  <a:lnTo>
                    <a:pt x="198" y="96"/>
                  </a:lnTo>
                  <a:lnTo>
                    <a:pt x="198" y="110"/>
                  </a:lnTo>
                  <a:lnTo>
                    <a:pt x="198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6" y="162"/>
                  </a:lnTo>
                  <a:lnTo>
                    <a:pt x="178" y="174"/>
                  </a:lnTo>
                  <a:lnTo>
                    <a:pt x="170" y="184"/>
                  </a:lnTo>
                  <a:lnTo>
                    <a:pt x="162" y="194"/>
                  </a:lnTo>
                  <a:lnTo>
                    <a:pt x="150" y="204"/>
                  </a:lnTo>
                  <a:lnTo>
                    <a:pt x="138" y="210"/>
                  </a:lnTo>
                  <a:lnTo>
                    <a:pt x="126" y="214"/>
                  </a:lnTo>
                  <a:lnTo>
                    <a:pt x="112" y="218"/>
                  </a:lnTo>
                  <a:lnTo>
                    <a:pt x="98" y="218"/>
                  </a:lnTo>
                  <a:lnTo>
                    <a:pt x="76" y="216"/>
                  </a:lnTo>
                  <a:lnTo>
                    <a:pt x="66" y="214"/>
                  </a:lnTo>
                  <a:lnTo>
                    <a:pt x="56" y="210"/>
                  </a:lnTo>
                  <a:lnTo>
                    <a:pt x="46" y="206"/>
                  </a:lnTo>
                  <a:lnTo>
                    <a:pt x="38" y="200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4" y="168"/>
                  </a:lnTo>
                  <a:lnTo>
                    <a:pt x="6" y="150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6" y="70"/>
                  </a:lnTo>
                  <a:lnTo>
                    <a:pt x="12" y="56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58" y="8"/>
                  </a:lnTo>
                  <a:lnTo>
                    <a:pt x="72" y="4"/>
                  </a:lnTo>
                  <a:lnTo>
                    <a:pt x="86" y="0"/>
                  </a:lnTo>
                  <a:lnTo>
                    <a:pt x="100" y="0"/>
                  </a:lnTo>
                  <a:close/>
                  <a:moveTo>
                    <a:pt x="96" y="16"/>
                  </a:moveTo>
                  <a:lnTo>
                    <a:pt x="96" y="16"/>
                  </a:lnTo>
                  <a:lnTo>
                    <a:pt x="82" y="18"/>
                  </a:lnTo>
                  <a:lnTo>
                    <a:pt x="70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0" y="92"/>
                  </a:lnTo>
                  <a:lnTo>
                    <a:pt x="40" y="112"/>
                  </a:lnTo>
                  <a:lnTo>
                    <a:pt x="42" y="130"/>
                  </a:lnTo>
                  <a:lnTo>
                    <a:pt x="46" y="148"/>
                  </a:lnTo>
                  <a:lnTo>
                    <a:pt x="52" y="162"/>
                  </a:lnTo>
                  <a:lnTo>
                    <a:pt x="58" y="176"/>
                  </a:lnTo>
                  <a:lnTo>
                    <a:pt x="68" y="188"/>
                  </a:lnTo>
                  <a:lnTo>
                    <a:pt x="78" y="196"/>
                  </a:lnTo>
                  <a:lnTo>
                    <a:pt x="90" y="200"/>
                  </a:lnTo>
                  <a:lnTo>
                    <a:pt x="102" y="200"/>
                  </a:lnTo>
                  <a:lnTo>
                    <a:pt x="116" y="198"/>
                  </a:lnTo>
                  <a:lnTo>
                    <a:pt x="126" y="192"/>
                  </a:lnTo>
                  <a:lnTo>
                    <a:pt x="136" y="184"/>
                  </a:lnTo>
                  <a:lnTo>
                    <a:pt x="144" y="172"/>
                  </a:lnTo>
                  <a:lnTo>
                    <a:pt x="150" y="158"/>
                  </a:lnTo>
                  <a:lnTo>
                    <a:pt x="154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4" y="82"/>
                  </a:lnTo>
                  <a:lnTo>
                    <a:pt x="148" y="60"/>
                  </a:lnTo>
                  <a:lnTo>
                    <a:pt x="140" y="42"/>
                  </a:lnTo>
                  <a:lnTo>
                    <a:pt x="128" y="28"/>
                  </a:lnTo>
                  <a:lnTo>
                    <a:pt x="122" y="22"/>
                  </a:lnTo>
                  <a:lnTo>
                    <a:pt x="114" y="20"/>
                  </a:lnTo>
                  <a:lnTo>
                    <a:pt x="10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1007" y="1550"/>
              <a:ext cx="128" cy="254"/>
            </a:xfrm>
            <a:custGeom>
              <a:avLst/>
              <a:gdLst>
                <a:gd name="T0" fmla="*/ 60 w 128"/>
                <a:gd name="T1" fmla="*/ 0 h 254"/>
                <a:gd name="T2" fmla="*/ 60 w 128"/>
                <a:gd name="T3" fmla="*/ 42 h 254"/>
                <a:gd name="T4" fmla="*/ 122 w 128"/>
                <a:gd name="T5" fmla="*/ 42 h 254"/>
                <a:gd name="T6" fmla="*/ 106 w 128"/>
                <a:gd name="T7" fmla="*/ 60 h 254"/>
                <a:gd name="T8" fmla="*/ 58 w 128"/>
                <a:gd name="T9" fmla="*/ 60 h 254"/>
                <a:gd name="T10" fmla="*/ 58 w 128"/>
                <a:gd name="T11" fmla="*/ 188 h 254"/>
                <a:gd name="T12" fmla="*/ 58 w 128"/>
                <a:gd name="T13" fmla="*/ 188 h 254"/>
                <a:gd name="T14" fmla="*/ 58 w 128"/>
                <a:gd name="T15" fmla="*/ 200 h 254"/>
                <a:gd name="T16" fmla="*/ 60 w 128"/>
                <a:gd name="T17" fmla="*/ 208 h 254"/>
                <a:gd name="T18" fmla="*/ 64 w 128"/>
                <a:gd name="T19" fmla="*/ 216 h 254"/>
                <a:gd name="T20" fmla="*/ 68 w 128"/>
                <a:gd name="T21" fmla="*/ 224 h 254"/>
                <a:gd name="T22" fmla="*/ 74 w 128"/>
                <a:gd name="T23" fmla="*/ 228 h 254"/>
                <a:gd name="T24" fmla="*/ 82 w 128"/>
                <a:gd name="T25" fmla="*/ 232 h 254"/>
                <a:gd name="T26" fmla="*/ 90 w 128"/>
                <a:gd name="T27" fmla="*/ 234 h 254"/>
                <a:gd name="T28" fmla="*/ 100 w 128"/>
                <a:gd name="T29" fmla="*/ 236 h 254"/>
                <a:gd name="T30" fmla="*/ 100 w 128"/>
                <a:gd name="T31" fmla="*/ 236 h 254"/>
                <a:gd name="T32" fmla="*/ 110 w 128"/>
                <a:gd name="T33" fmla="*/ 234 h 254"/>
                <a:gd name="T34" fmla="*/ 116 w 128"/>
                <a:gd name="T35" fmla="*/ 232 h 254"/>
                <a:gd name="T36" fmla="*/ 116 w 128"/>
                <a:gd name="T37" fmla="*/ 232 h 254"/>
                <a:gd name="T38" fmla="*/ 128 w 128"/>
                <a:gd name="T39" fmla="*/ 224 h 254"/>
                <a:gd name="T40" fmla="*/ 128 w 128"/>
                <a:gd name="T41" fmla="*/ 224 h 254"/>
                <a:gd name="T42" fmla="*/ 128 w 128"/>
                <a:gd name="T43" fmla="*/ 228 h 254"/>
                <a:gd name="T44" fmla="*/ 126 w 128"/>
                <a:gd name="T45" fmla="*/ 234 h 254"/>
                <a:gd name="T46" fmla="*/ 114 w 128"/>
                <a:gd name="T47" fmla="*/ 244 h 254"/>
                <a:gd name="T48" fmla="*/ 114 w 128"/>
                <a:gd name="T49" fmla="*/ 244 h 254"/>
                <a:gd name="T50" fmla="*/ 108 w 128"/>
                <a:gd name="T51" fmla="*/ 248 h 254"/>
                <a:gd name="T52" fmla="*/ 100 w 128"/>
                <a:gd name="T53" fmla="*/ 252 h 254"/>
                <a:gd name="T54" fmla="*/ 92 w 128"/>
                <a:gd name="T55" fmla="*/ 254 h 254"/>
                <a:gd name="T56" fmla="*/ 82 w 128"/>
                <a:gd name="T57" fmla="*/ 254 h 254"/>
                <a:gd name="T58" fmla="*/ 82 w 128"/>
                <a:gd name="T59" fmla="*/ 254 h 254"/>
                <a:gd name="T60" fmla="*/ 70 w 128"/>
                <a:gd name="T61" fmla="*/ 254 h 254"/>
                <a:gd name="T62" fmla="*/ 58 w 128"/>
                <a:gd name="T63" fmla="*/ 250 h 254"/>
                <a:gd name="T64" fmla="*/ 46 w 128"/>
                <a:gd name="T65" fmla="*/ 244 h 254"/>
                <a:gd name="T66" fmla="*/ 38 w 128"/>
                <a:gd name="T67" fmla="*/ 236 h 254"/>
                <a:gd name="T68" fmla="*/ 38 w 128"/>
                <a:gd name="T69" fmla="*/ 236 h 254"/>
                <a:gd name="T70" fmla="*/ 30 w 128"/>
                <a:gd name="T71" fmla="*/ 228 h 254"/>
                <a:gd name="T72" fmla="*/ 24 w 128"/>
                <a:gd name="T73" fmla="*/ 216 h 254"/>
                <a:gd name="T74" fmla="*/ 20 w 128"/>
                <a:gd name="T75" fmla="*/ 204 h 254"/>
                <a:gd name="T76" fmla="*/ 20 w 128"/>
                <a:gd name="T77" fmla="*/ 188 h 254"/>
                <a:gd name="T78" fmla="*/ 20 w 128"/>
                <a:gd name="T79" fmla="*/ 60 h 254"/>
                <a:gd name="T80" fmla="*/ 0 w 128"/>
                <a:gd name="T81" fmla="*/ 60 h 254"/>
                <a:gd name="T82" fmla="*/ 60 w 128"/>
                <a:gd name="T83" fmla="*/ 0 h 254"/>
                <a:gd name="T84" fmla="*/ 60 w 128"/>
                <a:gd name="T85" fmla="*/ 0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54"/>
                <a:gd name="T131" fmla="*/ 128 w 128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58" y="200"/>
                  </a:lnTo>
                  <a:lnTo>
                    <a:pt x="60" y="208"/>
                  </a:lnTo>
                  <a:lnTo>
                    <a:pt x="64" y="216"/>
                  </a:lnTo>
                  <a:lnTo>
                    <a:pt x="68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2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0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1149" y="1488"/>
              <a:ext cx="204" cy="312"/>
            </a:xfrm>
            <a:custGeom>
              <a:avLst/>
              <a:gdLst>
                <a:gd name="T0" fmla="*/ 124 w 204"/>
                <a:gd name="T1" fmla="*/ 98 h 312"/>
                <a:gd name="T2" fmla="*/ 150 w 204"/>
                <a:gd name="T3" fmla="*/ 102 h 312"/>
                <a:gd name="T4" fmla="*/ 172 w 204"/>
                <a:gd name="T5" fmla="*/ 114 h 312"/>
                <a:gd name="T6" fmla="*/ 180 w 204"/>
                <a:gd name="T7" fmla="*/ 124 h 312"/>
                <a:gd name="T8" fmla="*/ 190 w 204"/>
                <a:gd name="T9" fmla="*/ 146 h 312"/>
                <a:gd name="T10" fmla="*/ 192 w 204"/>
                <a:gd name="T11" fmla="*/ 296 h 312"/>
                <a:gd name="T12" fmla="*/ 192 w 204"/>
                <a:gd name="T13" fmla="*/ 302 h 312"/>
                <a:gd name="T14" fmla="*/ 194 w 204"/>
                <a:gd name="T15" fmla="*/ 306 h 312"/>
                <a:gd name="T16" fmla="*/ 140 w 204"/>
                <a:gd name="T17" fmla="*/ 312 h 312"/>
                <a:gd name="T18" fmla="*/ 146 w 204"/>
                <a:gd name="T19" fmla="*/ 308 h 312"/>
                <a:gd name="T20" fmla="*/ 152 w 204"/>
                <a:gd name="T21" fmla="*/ 300 h 312"/>
                <a:gd name="T22" fmla="*/ 152 w 204"/>
                <a:gd name="T23" fmla="*/ 176 h 312"/>
                <a:gd name="T24" fmla="*/ 152 w 204"/>
                <a:gd name="T25" fmla="*/ 164 h 312"/>
                <a:gd name="T26" fmla="*/ 146 w 204"/>
                <a:gd name="T27" fmla="*/ 146 h 312"/>
                <a:gd name="T28" fmla="*/ 142 w 204"/>
                <a:gd name="T29" fmla="*/ 138 h 312"/>
                <a:gd name="T30" fmla="*/ 126 w 204"/>
                <a:gd name="T31" fmla="*/ 128 h 312"/>
                <a:gd name="T32" fmla="*/ 104 w 204"/>
                <a:gd name="T33" fmla="*/ 124 h 312"/>
                <a:gd name="T34" fmla="*/ 90 w 204"/>
                <a:gd name="T35" fmla="*/ 126 h 312"/>
                <a:gd name="T36" fmla="*/ 76 w 204"/>
                <a:gd name="T37" fmla="*/ 132 h 312"/>
                <a:gd name="T38" fmla="*/ 54 w 204"/>
                <a:gd name="T39" fmla="*/ 148 h 312"/>
                <a:gd name="T40" fmla="*/ 54 w 204"/>
                <a:gd name="T41" fmla="*/ 296 h 312"/>
                <a:gd name="T42" fmla="*/ 58 w 204"/>
                <a:gd name="T43" fmla="*/ 304 h 312"/>
                <a:gd name="T44" fmla="*/ 62 w 204"/>
                <a:gd name="T45" fmla="*/ 308 h 312"/>
                <a:gd name="T46" fmla="*/ 4 w 204"/>
                <a:gd name="T47" fmla="*/ 312 h 312"/>
                <a:gd name="T48" fmla="*/ 8 w 204"/>
                <a:gd name="T49" fmla="*/ 308 h 312"/>
                <a:gd name="T50" fmla="*/ 14 w 204"/>
                <a:gd name="T51" fmla="*/ 300 h 312"/>
                <a:gd name="T52" fmla="*/ 14 w 204"/>
                <a:gd name="T53" fmla="*/ 28 h 312"/>
                <a:gd name="T54" fmla="*/ 14 w 204"/>
                <a:gd name="T55" fmla="*/ 22 h 312"/>
                <a:gd name="T56" fmla="*/ 12 w 204"/>
                <a:gd name="T57" fmla="*/ 16 h 312"/>
                <a:gd name="T58" fmla="*/ 54 w 204"/>
                <a:gd name="T59" fmla="*/ 0 h 312"/>
                <a:gd name="T60" fmla="*/ 54 w 204"/>
                <a:gd name="T61" fmla="*/ 130 h 312"/>
                <a:gd name="T62" fmla="*/ 90 w 204"/>
                <a:gd name="T63" fmla="*/ 106 h 312"/>
                <a:gd name="T64" fmla="*/ 124 w 204"/>
                <a:gd name="T65" fmla="*/ 98 h 3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312"/>
                <a:gd name="T101" fmla="*/ 204 w 204"/>
                <a:gd name="T102" fmla="*/ 312 h 3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312">
                  <a:moveTo>
                    <a:pt x="124" y="98"/>
                  </a:moveTo>
                  <a:lnTo>
                    <a:pt x="124" y="98"/>
                  </a:lnTo>
                  <a:lnTo>
                    <a:pt x="136" y="98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72" y="114"/>
                  </a:lnTo>
                  <a:lnTo>
                    <a:pt x="180" y="124"/>
                  </a:lnTo>
                  <a:lnTo>
                    <a:pt x="186" y="134"/>
                  </a:lnTo>
                  <a:lnTo>
                    <a:pt x="190" y="146"/>
                  </a:lnTo>
                  <a:lnTo>
                    <a:pt x="192" y="160"/>
                  </a:lnTo>
                  <a:lnTo>
                    <a:pt x="192" y="296"/>
                  </a:lnTo>
                  <a:lnTo>
                    <a:pt x="192" y="302"/>
                  </a:lnTo>
                  <a:lnTo>
                    <a:pt x="194" y="306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6" y="308"/>
                  </a:lnTo>
                  <a:lnTo>
                    <a:pt x="150" y="304"/>
                  </a:lnTo>
                  <a:lnTo>
                    <a:pt x="152" y="300"/>
                  </a:lnTo>
                  <a:lnTo>
                    <a:pt x="152" y="29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50" y="154"/>
                  </a:lnTo>
                  <a:lnTo>
                    <a:pt x="146" y="146"/>
                  </a:lnTo>
                  <a:lnTo>
                    <a:pt x="142" y="138"/>
                  </a:lnTo>
                  <a:lnTo>
                    <a:pt x="134" y="132"/>
                  </a:lnTo>
                  <a:lnTo>
                    <a:pt x="126" y="128"/>
                  </a:lnTo>
                  <a:lnTo>
                    <a:pt x="116" y="126"/>
                  </a:lnTo>
                  <a:lnTo>
                    <a:pt x="104" y="124"/>
                  </a:lnTo>
                  <a:lnTo>
                    <a:pt x="90" y="126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4" y="148"/>
                  </a:lnTo>
                  <a:lnTo>
                    <a:pt x="54" y="296"/>
                  </a:lnTo>
                  <a:lnTo>
                    <a:pt x="56" y="300"/>
                  </a:lnTo>
                  <a:lnTo>
                    <a:pt x="58" y="304"/>
                  </a:lnTo>
                  <a:lnTo>
                    <a:pt x="62" y="308"/>
                  </a:lnTo>
                  <a:lnTo>
                    <a:pt x="68" y="312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2" y="304"/>
                  </a:lnTo>
                  <a:lnTo>
                    <a:pt x="14" y="300"/>
                  </a:lnTo>
                  <a:lnTo>
                    <a:pt x="14" y="29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6"/>
                  </a:lnTo>
                  <a:lnTo>
                    <a:pt x="0" y="10"/>
                  </a:lnTo>
                  <a:lnTo>
                    <a:pt x="54" y="0"/>
                  </a:lnTo>
                  <a:lnTo>
                    <a:pt x="54" y="130"/>
                  </a:lnTo>
                  <a:lnTo>
                    <a:pt x="72" y="116"/>
                  </a:lnTo>
                  <a:lnTo>
                    <a:pt x="90" y="106"/>
                  </a:lnTo>
                  <a:lnTo>
                    <a:pt x="108" y="100"/>
                  </a:lnTo>
                  <a:lnTo>
                    <a:pt x="12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1557" y="1586"/>
              <a:ext cx="334" cy="214"/>
            </a:xfrm>
            <a:custGeom>
              <a:avLst/>
              <a:gdLst>
                <a:gd name="T0" fmla="*/ 256 w 334"/>
                <a:gd name="T1" fmla="*/ 0 h 214"/>
                <a:gd name="T2" fmla="*/ 280 w 334"/>
                <a:gd name="T3" fmla="*/ 4 h 214"/>
                <a:gd name="T4" fmla="*/ 302 w 334"/>
                <a:gd name="T5" fmla="*/ 16 h 214"/>
                <a:gd name="T6" fmla="*/ 312 w 334"/>
                <a:gd name="T7" fmla="*/ 26 h 214"/>
                <a:gd name="T8" fmla="*/ 322 w 334"/>
                <a:gd name="T9" fmla="*/ 48 h 214"/>
                <a:gd name="T10" fmla="*/ 322 w 334"/>
                <a:gd name="T11" fmla="*/ 198 h 214"/>
                <a:gd name="T12" fmla="*/ 324 w 334"/>
                <a:gd name="T13" fmla="*/ 202 h 214"/>
                <a:gd name="T14" fmla="*/ 326 w 334"/>
                <a:gd name="T15" fmla="*/ 206 h 214"/>
                <a:gd name="T16" fmla="*/ 272 w 334"/>
                <a:gd name="T17" fmla="*/ 214 h 214"/>
                <a:gd name="T18" fmla="*/ 276 w 334"/>
                <a:gd name="T19" fmla="*/ 210 h 214"/>
                <a:gd name="T20" fmla="*/ 284 w 334"/>
                <a:gd name="T21" fmla="*/ 202 h 214"/>
                <a:gd name="T22" fmla="*/ 284 w 334"/>
                <a:gd name="T23" fmla="*/ 76 h 214"/>
                <a:gd name="T24" fmla="*/ 284 w 334"/>
                <a:gd name="T25" fmla="*/ 64 h 214"/>
                <a:gd name="T26" fmla="*/ 278 w 334"/>
                <a:gd name="T27" fmla="*/ 46 h 214"/>
                <a:gd name="T28" fmla="*/ 272 w 334"/>
                <a:gd name="T29" fmla="*/ 40 h 214"/>
                <a:gd name="T30" fmla="*/ 258 w 334"/>
                <a:gd name="T31" fmla="*/ 30 h 214"/>
                <a:gd name="T32" fmla="*/ 236 w 334"/>
                <a:gd name="T33" fmla="*/ 26 h 214"/>
                <a:gd name="T34" fmla="*/ 222 w 334"/>
                <a:gd name="T35" fmla="*/ 28 h 214"/>
                <a:gd name="T36" fmla="*/ 198 w 334"/>
                <a:gd name="T37" fmla="*/ 42 h 214"/>
                <a:gd name="T38" fmla="*/ 188 w 334"/>
                <a:gd name="T39" fmla="*/ 54 h 214"/>
                <a:gd name="T40" fmla="*/ 188 w 334"/>
                <a:gd name="T41" fmla="*/ 198 h 214"/>
                <a:gd name="T42" fmla="*/ 190 w 334"/>
                <a:gd name="T43" fmla="*/ 202 h 214"/>
                <a:gd name="T44" fmla="*/ 192 w 334"/>
                <a:gd name="T45" fmla="*/ 206 h 214"/>
                <a:gd name="T46" fmla="*/ 136 w 334"/>
                <a:gd name="T47" fmla="*/ 214 h 214"/>
                <a:gd name="T48" fmla="*/ 142 w 334"/>
                <a:gd name="T49" fmla="*/ 210 h 214"/>
                <a:gd name="T50" fmla="*/ 148 w 334"/>
                <a:gd name="T51" fmla="*/ 202 h 214"/>
                <a:gd name="T52" fmla="*/ 148 w 334"/>
                <a:gd name="T53" fmla="*/ 74 h 214"/>
                <a:gd name="T54" fmla="*/ 148 w 334"/>
                <a:gd name="T55" fmla="*/ 62 h 214"/>
                <a:gd name="T56" fmla="*/ 142 w 334"/>
                <a:gd name="T57" fmla="*/ 44 h 214"/>
                <a:gd name="T58" fmla="*/ 130 w 334"/>
                <a:gd name="T59" fmla="*/ 32 h 214"/>
                <a:gd name="T60" fmla="*/ 112 w 334"/>
                <a:gd name="T61" fmla="*/ 26 h 214"/>
                <a:gd name="T62" fmla="*/ 102 w 334"/>
                <a:gd name="T63" fmla="*/ 26 h 214"/>
                <a:gd name="T64" fmla="*/ 76 w 334"/>
                <a:gd name="T65" fmla="*/ 32 h 214"/>
                <a:gd name="T66" fmla="*/ 56 w 334"/>
                <a:gd name="T67" fmla="*/ 48 h 214"/>
                <a:gd name="T68" fmla="*/ 56 w 334"/>
                <a:gd name="T69" fmla="*/ 198 h 214"/>
                <a:gd name="T70" fmla="*/ 58 w 334"/>
                <a:gd name="T71" fmla="*/ 206 h 214"/>
                <a:gd name="T72" fmla="*/ 68 w 334"/>
                <a:gd name="T73" fmla="*/ 214 h 214"/>
                <a:gd name="T74" fmla="*/ 4 w 334"/>
                <a:gd name="T75" fmla="*/ 214 h 214"/>
                <a:gd name="T76" fmla="*/ 14 w 334"/>
                <a:gd name="T77" fmla="*/ 206 h 214"/>
                <a:gd name="T78" fmla="*/ 16 w 334"/>
                <a:gd name="T79" fmla="*/ 198 h 214"/>
                <a:gd name="T80" fmla="*/ 16 w 334"/>
                <a:gd name="T81" fmla="*/ 28 h 214"/>
                <a:gd name="T82" fmla="*/ 12 w 334"/>
                <a:gd name="T83" fmla="*/ 16 h 214"/>
                <a:gd name="T84" fmla="*/ 6 w 334"/>
                <a:gd name="T85" fmla="*/ 12 h 214"/>
                <a:gd name="T86" fmla="*/ 56 w 334"/>
                <a:gd name="T87" fmla="*/ 0 h 214"/>
                <a:gd name="T88" fmla="*/ 56 w 334"/>
                <a:gd name="T89" fmla="*/ 30 h 214"/>
                <a:gd name="T90" fmla="*/ 86 w 334"/>
                <a:gd name="T91" fmla="*/ 10 h 214"/>
                <a:gd name="T92" fmla="*/ 94 w 334"/>
                <a:gd name="T93" fmla="*/ 6 h 214"/>
                <a:gd name="T94" fmla="*/ 112 w 334"/>
                <a:gd name="T95" fmla="*/ 0 h 214"/>
                <a:gd name="T96" fmla="*/ 122 w 334"/>
                <a:gd name="T97" fmla="*/ 0 h 214"/>
                <a:gd name="T98" fmla="*/ 142 w 334"/>
                <a:gd name="T99" fmla="*/ 2 h 214"/>
                <a:gd name="T100" fmla="*/ 160 w 334"/>
                <a:gd name="T101" fmla="*/ 10 h 214"/>
                <a:gd name="T102" fmla="*/ 168 w 334"/>
                <a:gd name="T103" fmla="*/ 16 h 214"/>
                <a:gd name="T104" fmla="*/ 180 w 334"/>
                <a:gd name="T105" fmla="*/ 30 h 214"/>
                <a:gd name="T106" fmla="*/ 184 w 334"/>
                <a:gd name="T107" fmla="*/ 40 h 214"/>
                <a:gd name="T108" fmla="*/ 216 w 334"/>
                <a:gd name="T109" fmla="*/ 12 h 214"/>
                <a:gd name="T110" fmla="*/ 226 w 334"/>
                <a:gd name="T111" fmla="*/ 6 h 214"/>
                <a:gd name="T112" fmla="*/ 246 w 334"/>
                <a:gd name="T113" fmla="*/ 0 h 214"/>
                <a:gd name="T114" fmla="*/ 256 w 334"/>
                <a:gd name="T115" fmla="*/ 0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4"/>
                <a:gd name="T175" fmla="*/ 0 h 214"/>
                <a:gd name="T176" fmla="*/ 334 w 334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4" h="214">
                  <a:moveTo>
                    <a:pt x="256" y="0"/>
                  </a:moveTo>
                  <a:lnTo>
                    <a:pt x="256" y="0"/>
                  </a:lnTo>
                  <a:lnTo>
                    <a:pt x="268" y="0"/>
                  </a:lnTo>
                  <a:lnTo>
                    <a:pt x="280" y="4"/>
                  </a:lnTo>
                  <a:lnTo>
                    <a:pt x="292" y="10"/>
                  </a:lnTo>
                  <a:lnTo>
                    <a:pt x="302" y="16"/>
                  </a:lnTo>
                  <a:lnTo>
                    <a:pt x="312" y="26"/>
                  </a:lnTo>
                  <a:lnTo>
                    <a:pt x="318" y="36"/>
                  </a:lnTo>
                  <a:lnTo>
                    <a:pt x="322" y="48"/>
                  </a:lnTo>
                  <a:lnTo>
                    <a:pt x="322" y="62"/>
                  </a:lnTo>
                  <a:lnTo>
                    <a:pt x="322" y="198"/>
                  </a:lnTo>
                  <a:lnTo>
                    <a:pt x="324" y="202"/>
                  </a:lnTo>
                  <a:lnTo>
                    <a:pt x="326" y="206"/>
                  </a:lnTo>
                  <a:lnTo>
                    <a:pt x="334" y="214"/>
                  </a:lnTo>
                  <a:lnTo>
                    <a:pt x="272" y="214"/>
                  </a:lnTo>
                  <a:lnTo>
                    <a:pt x="276" y="210"/>
                  </a:lnTo>
                  <a:lnTo>
                    <a:pt x="280" y="206"/>
                  </a:lnTo>
                  <a:lnTo>
                    <a:pt x="284" y="202"/>
                  </a:lnTo>
                  <a:lnTo>
                    <a:pt x="284" y="198"/>
                  </a:lnTo>
                  <a:lnTo>
                    <a:pt x="284" y="76"/>
                  </a:lnTo>
                  <a:lnTo>
                    <a:pt x="284" y="64"/>
                  </a:lnTo>
                  <a:lnTo>
                    <a:pt x="282" y="56"/>
                  </a:lnTo>
                  <a:lnTo>
                    <a:pt x="278" y="46"/>
                  </a:lnTo>
                  <a:lnTo>
                    <a:pt x="272" y="40"/>
                  </a:lnTo>
                  <a:lnTo>
                    <a:pt x="266" y="34"/>
                  </a:lnTo>
                  <a:lnTo>
                    <a:pt x="258" y="30"/>
                  </a:lnTo>
                  <a:lnTo>
                    <a:pt x="248" y="26"/>
                  </a:lnTo>
                  <a:lnTo>
                    <a:pt x="236" y="26"/>
                  </a:lnTo>
                  <a:lnTo>
                    <a:pt x="222" y="28"/>
                  </a:lnTo>
                  <a:lnTo>
                    <a:pt x="210" y="32"/>
                  </a:lnTo>
                  <a:lnTo>
                    <a:pt x="198" y="42"/>
                  </a:lnTo>
                  <a:lnTo>
                    <a:pt x="188" y="54"/>
                  </a:lnTo>
                  <a:lnTo>
                    <a:pt x="188" y="60"/>
                  </a:lnTo>
                  <a:lnTo>
                    <a:pt x="188" y="198"/>
                  </a:lnTo>
                  <a:lnTo>
                    <a:pt x="190" y="202"/>
                  </a:lnTo>
                  <a:lnTo>
                    <a:pt x="192" y="206"/>
                  </a:lnTo>
                  <a:lnTo>
                    <a:pt x="200" y="214"/>
                  </a:lnTo>
                  <a:lnTo>
                    <a:pt x="136" y="214"/>
                  </a:lnTo>
                  <a:lnTo>
                    <a:pt x="142" y="210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48" y="198"/>
                  </a:lnTo>
                  <a:lnTo>
                    <a:pt x="148" y="74"/>
                  </a:lnTo>
                  <a:lnTo>
                    <a:pt x="148" y="62"/>
                  </a:lnTo>
                  <a:lnTo>
                    <a:pt x="146" y="52"/>
                  </a:lnTo>
                  <a:lnTo>
                    <a:pt x="142" y="44"/>
                  </a:lnTo>
                  <a:lnTo>
                    <a:pt x="136" y="38"/>
                  </a:lnTo>
                  <a:lnTo>
                    <a:pt x="130" y="32"/>
                  </a:lnTo>
                  <a:lnTo>
                    <a:pt x="122" y="28"/>
                  </a:lnTo>
                  <a:lnTo>
                    <a:pt x="112" y="26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2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10" y="210"/>
                  </a:lnTo>
                  <a:lnTo>
                    <a:pt x="14" y="206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70" y="20"/>
                  </a:lnTo>
                  <a:lnTo>
                    <a:pt x="86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60" y="10"/>
                  </a:lnTo>
                  <a:lnTo>
                    <a:pt x="168" y="16"/>
                  </a:lnTo>
                  <a:lnTo>
                    <a:pt x="174" y="22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98" y="24"/>
                  </a:lnTo>
                  <a:lnTo>
                    <a:pt x="216" y="12"/>
                  </a:lnTo>
                  <a:lnTo>
                    <a:pt x="226" y="6"/>
                  </a:lnTo>
                  <a:lnTo>
                    <a:pt x="236" y="2"/>
                  </a:lnTo>
                  <a:lnTo>
                    <a:pt x="246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2117" y="1550"/>
              <a:ext cx="130" cy="254"/>
            </a:xfrm>
            <a:custGeom>
              <a:avLst/>
              <a:gdLst>
                <a:gd name="T0" fmla="*/ 60 w 130"/>
                <a:gd name="T1" fmla="*/ 0 h 254"/>
                <a:gd name="T2" fmla="*/ 60 w 130"/>
                <a:gd name="T3" fmla="*/ 42 h 254"/>
                <a:gd name="T4" fmla="*/ 122 w 130"/>
                <a:gd name="T5" fmla="*/ 42 h 254"/>
                <a:gd name="T6" fmla="*/ 106 w 130"/>
                <a:gd name="T7" fmla="*/ 60 h 254"/>
                <a:gd name="T8" fmla="*/ 58 w 130"/>
                <a:gd name="T9" fmla="*/ 60 h 254"/>
                <a:gd name="T10" fmla="*/ 58 w 130"/>
                <a:gd name="T11" fmla="*/ 188 h 254"/>
                <a:gd name="T12" fmla="*/ 58 w 130"/>
                <a:gd name="T13" fmla="*/ 188 h 254"/>
                <a:gd name="T14" fmla="*/ 60 w 130"/>
                <a:gd name="T15" fmla="*/ 200 h 254"/>
                <a:gd name="T16" fmla="*/ 62 w 130"/>
                <a:gd name="T17" fmla="*/ 208 h 254"/>
                <a:gd name="T18" fmla="*/ 64 w 130"/>
                <a:gd name="T19" fmla="*/ 216 h 254"/>
                <a:gd name="T20" fmla="*/ 70 w 130"/>
                <a:gd name="T21" fmla="*/ 224 h 254"/>
                <a:gd name="T22" fmla="*/ 74 w 130"/>
                <a:gd name="T23" fmla="*/ 228 h 254"/>
                <a:gd name="T24" fmla="*/ 82 w 130"/>
                <a:gd name="T25" fmla="*/ 232 h 254"/>
                <a:gd name="T26" fmla="*/ 90 w 130"/>
                <a:gd name="T27" fmla="*/ 234 h 254"/>
                <a:gd name="T28" fmla="*/ 100 w 130"/>
                <a:gd name="T29" fmla="*/ 236 h 254"/>
                <a:gd name="T30" fmla="*/ 100 w 130"/>
                <a:gd name="T31" fmla="*/ 236 h 254"/>
                <a:gd name="T32" fmla="*/ 110 w 130"/>
                <a:gd name="T33" fmla="*/ 234 h 254"/>
                <a:gd name="T34" fmla="*/ 116 w 130"/>
                <a:gd name="T35" fmla="*/ 232 h 254"/>
                <a:gd name="T36" fmla="*/ 116 w 130"/>
                <a:gd name="T37" fmla="*/ 232 h 254"/>
                <a:gd name="T38" fmla="*/ 130 w 130"/>
                <a:gd name="T39" fmla="*/ 224 h 254"/>
                <a:gd name="T40" fmla="*/ 130 w 130"/>
                <a:gd name="T41" fmla="*/ 224 h 254"/>
                <a:gd name="T42" fmla="*/ 128 w 130"/>
                <a:gd name="T43" fmla="*/ 228 h 254"/>
                <a:gd name="T44" fmla="*/ 126 w 130"/>
                <a:gd name="T45" fmla="*/ 234 h 254"/>
                <a:gd name="T46" fmla="*/ 114 w 130"/>
                <a:gd name="T47" fmla="*/ 244 h 254"/>
                <a:gd name="T48" fmla="*/ 114 w 130"/>
                <a:gd name="T49" fmla="*/ 244 h 254"/>
                <a:gd name="T50" fmla="*/ 108 w 130"/>
                <a:gd name="T51" fmla="*/ 248 h 254"/>
                <a:gd name="T52" fmla="*/ 100 w 130"/>
                <a:gd name="T53" fmla="*/ 252 h 254"/>
                <a:gd name="T54" fmla="*/ 92 w 130"/>
                <a:gd name="T55" fmla="*/ 254 h 254"/>
                <a:gd name="T56" fmla="*/ 84 w 130"/>
                <a:gd name="T57" fmla="*/ 254 h 254"/>
                <a:gd name="T58" fmla="*/ 84 w 130"/>
                <a:gd name="T59" fmla="*/ 254 h 254"/>
                <a:gd name="T60" fmla="*/ 70 w 130"/>
                <a:gd name="T61" fmla="*/ 254 h 254"/>
                <a:gd name="T62" fmla="*/ 58 w 130"/>
                <a:gd name="T63" fmla="*/ 250 h 254"/>
                <a:gd name="T64" fmla="*/ 46 w 130"/>
                <a:gd name="T65" fmla="*/ 244 h 254"/>
                <a:gd name="T66" fmla="*/ 38 w 130"/>
                <a:gd name="T67" fmla="*/ 236 h 254"/>
                <a:gd name="T68" fmla="*/ 38 w 130"/>
                <a:gd name="T69" fmla="*/ 236 h 254"/>
                <a:gd name="T70" fmla="*/ 30 w 130"/>
                <a:gd name="T71" fmla="*/ 228 h 254"/>
                <a:gd name="T72" fmla="*/ 24 w 130"/>
                <a:gd name="T73" fmla="*/ 216 h 254"/>
                <a:gd name="T74" fmla="*/ 22 w 130"/>
                <a:gd name="T75" fmla="*/ 204 h 254"/>
                <a:gd name="T76" fmla="*/ 20 w 130"/>
                <a:gd name="T77" fmla="*/ 188 h 254"/>
                <a:gd name="T78" fmla="*/ 20 w 130"/>
                <a:gd name="T79" fmla="*/ 60 h 254"/>
                <a:gd name="T80" fmla="*/ 0 w 130"/>
                <a:gd name="T81" fmla="*/ 60 h 254"/>
                <a:gd name="T82" fmla="*/ 60 w 130"/>
                <a:gd name="T83" fmla="*/ 0 h 254"/>
                <a:gd name="T84" fmla="*/ 60 w 130"/>
                <a:gd name="T85" fmla="*/ 0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254"/>
                <a:gd name="T131" fmla="*/ 130 w 130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254">
                  <a:moveTo>
                    <a:pt x="60" y="0"/>
                  </a:moveTo>
                  <a:lnTo>
                    <a:pt x="60" y="42"/>
                  </a:lnTo>
                  <a:lnTo>
                    <a:pt x="122" y="42"/>
                  </a:lnTo>
                  <a:lnTo>
                    <a:pt x="106" y="60"/>
                  </a:lnTo>
                  <a:lnTo>
                    <a:pt x="58" y="60"/>
                  </a:lnTo>
                  <a:lnTo>
                    <a:pt x="58" y="188"/>
                  </a:lnTo>
                  <a:lnTo>
                    <a:pt x="60" y="200"/>
                  </a:lnTo>
                  <a:lnTo>
                    <a:pt x="62" y="208"/>
                  </a:lnTo>
                  <a:lnTo>
                    <a:pt x="64" y="216"/>
                  </a:lnTo>
                  <a:lnTo>
                    <a:pt x="70" y="224"/>
                  </a:lnTo>
                  <a:lnTo>
                    <a:pt x="74" y="228"/>
                  </a:lnTo>
                  <a:lnTo>
                    <a:pt x="82" y="232"/>
                  </a:lnTo>
                  <a:lnTo>
                    <a:pt x="90" y="234"/>
                  </a:lnTo>
                  <a:lnTo>
                    <a:pt x="100" y="236"/>
                  </a:lnTo>
                  <a:lnTo>
                    <a:pt x="110" y="234"/>
                  </a:lnTo>
                  <a:lnTo>
                    <a:pt x="116" y="232"/>
                  </a:lnTo>
                  <a:lnTo>
                    <a:pt x="130" y="224"/>
                  </a:lnTo>
                  <a:lnTo>
                    <a:pt x="128" y="228"/>
                  </a:lnTo>
                  <a:lnTo>
                    <a:pt x="126" y="234"/>
                  </a:lnTo>
                  <a:lnTo>
                    <a:pt x="114" y="244"/>
                  </a:lnTo>
                  <a:lnTo>
                    <a:pt x="108" y="248"/>
                  </a:lnTo>
                  <a:lnTo>
                    <a:pt x="100" y="252"/>
                  </a:lnTo>
                  <a:lnTo>
                    <a:pt x="92" y="254"/>
                  </a:lnTo>
                  <a:lnTo>
                    <a:pt x="84" y="254"/>
                  </a:lnTo>
                  <a:lnTo>
                    <a:pt x="70" y="254"/>
                  </a:lnTo>
                  <a:lnTo>
                    <a:pt x="58" y="250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30" y="228"/>
                  </a:lnTo>
                  <a:lnTo>
                    <a:pt x="24" y="216"/>
                  </a:lnTo>
                  <a:lnTo>
                    <a:pt x="22" y="204"/>
                  </a:lnTo>
                  <a:lnTo>
                    <a:pt x="20" y="188"/>
                  </a:lnTo>
                  <a:lnTo>
                    <a:pt x="20" y="60"/>
                  </a:lnTo>
                  <a:lnTo>
                    <a:pt x="0" y="6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1100" y="1582"/>
              <a:ext cx="200" cy="218"/>
            </a:xfrm>
            <a:custGeom>
              <a:avLst/>
              <a:gdLst>
                <a:gd name="T0" fmla="*/ 102 w 200"/>
                <a:gd name="T1" fmla="*/ 0 h 218"/>
                <a:gd name="T2" fmla="*/ 130 w 200"/>
                <a:gd name="T3" fmla="*/ 4 h 218"/>
                <a:gd name="T4" fmla="*/ 156 w 200"/>
                <a:gd name="T5" fmla="*/ 16 h 218"/>
                <a:gd name="T6" fmla="*/ 166 w 200"/>
                <a:gd name="T7" fmla="*/ 24 h 218"/>
                <a:gd name="T8" fmla="*/ 184 w 200"/>
                <a:gd name="T9" fmla="*/ 44 h 218"/>
                <a:gd name="T10" fmla="*/ 190 w 200"/>
                <a:gd name="T11" fmla="*/ 56 h 218"/>
                <a:gd name="T12" fmla="*/ 198 w 200"/>
                <a:gd name="T13" fmla="*/ 82 h 218"/>
                <a:gd name="T14" fmla="*/ 200 w 200"/>
                <a:gd name="T15" fmla="*/ 110 h 218"/>
                <a:gd name="T16" fmla="*/ 200 w 200"/>
                <a:gd name="T17" fmla="*/ 122 h 218"/>
                <a:gd name="T18" fmla="*/ 192 w 200"/>
                <a:gd name="T19" fmla="*/ 148 h 218"/>
                <a:gd name="T20" fmla="*/ 188 w 200"/>
                <a:gd name="T21" fmla="*/ 162 h 218"/>
                <a:gd name="T22" fmla="*/ 172 w 200"/>
                <a:gd name="T23" fmla="*/ 184 h 218"/>
                <a:gd name="T24" fmla="*/ 152 w 200"/>
                <a:gd name="T25" fmla="*/ 204 h 218"/>
                <a:gd name="T26" fmla="*/ 140 w 200"/>
                <a:gd name="T27" fmla="*/ 210 h 218"/>
                <a:gd name="T28" fmla="*/ 114 w 200"/>
                <a:gd name="T29" fmla="*/ 218 h 218"/>
                <a:gd name="T30" fmla="*/ 100 w 200"/>
                <a:gd name="T31" fmla="*/ 218 h 218"/>
                <a:gd name="T32" fmla="*/ 66 w 200"/>
                <a:gd name="T33" fmla="*/ 214 h 218"/>
                <a:gd name="T34" fmla="*/ 48 w 200"/>
                <a:gd name="T35" fmla="*/ 206 h 218"/>
                <a:gd name="T36" fmla="*/ 32 w 200"/>
                <a:gd name="T37" fmla="*/ 192 h 218"/>
                <a:gd name="T38" fmla="*/ 26 w 200"/>
                <a:gd name="T39" fmla="*/ 186 h 218"/>
                <a:gd name="T40" fmla="*/ 8 w 200"/>
                <a:gd name="T41" fmla="*/ 150 h 218"/>
                <a:gd name="T42" fmla="*/ 0 w 200"/>
                <a:gd name="T43" fmla="*/ 110 h 218"/>
                <a:gd name="T44" fmla="*/ 2 w 200"/>
                <a:gd name="T45" fmla="*/ 96 h 218"/>
                <a:gd name="T46" fmla="*/ 8 w 200"/>
                <a:gd name="T47" fmla="*/ 70 h 218"/>
                <a:gd name="T48" fmla="*/ 14 w 200"/>
                <a:gd name="T49" fmla="*/ 56 h 218"/>
                <a:gd name="T50" fmla="*/ 28 w 200"/>
                <a:gd name="T51" fmla="*/ 34 h 218"/>
                <a:gd name="T52" fmla="*/ 48 w 200"/>
                <a:gd name="T53" fmla="*/ 16 h 218"/>
                <a:gd name="T54" fmla="*/ 60 w 200"/>
                <a:gd name="T55" fmla="*/ 8 h 218"/>
                <a:gd name="T56" fmla="*/ 86 w 200"/>
                <a:gd name="T57" fmla="*/ 0 h 218"/>
                <a:gd name="T58" fmla="*/ 102 w 200"/>
                <a:gd name="T59" fmla="*/ 0 h 218"/>
                <a:gd name="T60" fmla="*/ 98 w 200"/>
                <a:gd name="T61" fmla="*/ 16 h 218"/>
                <a:gd name="T62" fmla="*/ 72 w 200"/>
                <a:gd name="T63" fmla="*/ 24 h 218"/>
                <a:gd name="T64" fmla="*/ 54 w 200"/>
                <a:gd name="T65" fmla="*/ 46 h 218"/>
                <a:gd name="T66" fmla="*/ 48 w 200"/>
                <a:gd name="T67" fmla="*/ 60 h 218"/>
                <a:gd name="T68" fmla="*/ 42 w 200"/>
                <a:gd name="T69" fmla="*/ 92 h 218"/>
                <a:gd name="T70" fmla="*/ 42 w 200"/>
                <a:gd name="T71" fmla="*/ 112 h 218"/>
                <a:gd name="T72" fmla="*/ 48 w 200"/>
                <a:gd name="T73" fmla="*/ 148 h 218"/>
                <a:gd name="T74" fmla="*/ 60 w 200"/>
                <a:gd name="T75" fmla="*/ 176 h 218"/>
                <a:gd name="T76" fmla="*/ 68 w 200"/>
                <a:gd name="T77" fmla="*/ 188 h 218"/>
                <a:gd name="T78" fmla="*/ 90 w 200"/>
                <a:gd name="T79" fmla="*/ 200 h 218"/>
                <a:gd name="T80" fmla="*/ 104 w 200"/>
                <a:gd name="T81" fmla="*/ 200 h 218"/>
                <a:gd name="T82" fmla="*/ 128 w 200"/>
                <a:gd name="T83" fmla="*/ 192 h 218"/>
                <a:gd name="T84" fmla="*/ 146 w 200"/>
                <a:gd name="T85" fmla="*/ 172 h 218"/>
                <a:gd name="T86" fmla="*/ 152 w 200"/>
                <a:gd name="T87" fmla="*/ 158 h 218"/>
                <a:gd name="T88" fmla="*/ 158 w 200"/>
                <a:gd name="T89" fmla="*/ 126 h 218"/>
                <a:gd name="T90" fmla="*/ 158 w 200"/>
                <a:gd name="T91" fmla="*/ 106 h 218"/>
                <a:gd name="T92" fmla="*/ 150 w 200"/>
                <a:gd name="T93" fmla="*/ 60 h 218"/>
                <a:gd name="T94" fmla="*/ 142 w 200"/>
                <a:gd name="T95" fmla="*/ 42 h 218"/>
                <a:gd name="T96" fmla="*/ 130 w 200"/>
                <a:gd name="T97" fmla="*/ 28 h 218"/>
                <a:gd name="T98" fmla="*/ 116 w 200"/>
                <a:gd name="T99" fmla="*/ 20 h 218"/>
                <a:gd name="T100" fmla="*/ 98 w 200"/>
                <a:gd name="T101" fmla="*/ 16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"/>
                <a:gd name="T154" fmla="*/ 0 h 218"/>
                <a:gd name="T155" fmla="*/ 200 w 200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" h="218">
                  <a:moveTo>
                    <a:pt x="102" y="0"/>
                  </a:moveTo>
                  <a:lnTo>
                    <a:pt x="102" y="0"/>
                  </a:lnTo>
                  <a:lnTo>
                    <a:pt x="116" y="0"/>
                  </a:lnTo>
                  <a:lnTo>
                    <a:pt x="130" y="4"/>
                  </a:lnTo>
                  <a:lnTo>
                    <a:pt x="144" y="8"/>
                  </a:lnTo>
                  <a:lnTo>
                    <a:pt x="156" y="16"/>
                  </a:lnTo>
                  <a:lnTo>
                    <a:pt x="166" y="24"/>
                  </a:lnTo>
                  <a:lnTo>
                    <a:pt x="176" y="34"/>
                  </a:lnTo>
                  <a:lnTo>
                    <a:pt x="184" y="44"/>
                  </a:lnTo>
                  <a:lnTo>
                    <a:pt x="190" y="56"/>
                  </a:lnTo>
                  <a:lnTo>
                    <a:pt x="194" y="70"/>
                  </a:lnTo>
                  <a:lnTo>
                    <a:pt x="198" y="82"/>
                  </a:lnTo>
                  <a:lnTo>
                    <a:pt x="200" y="96"/>
                  </a:lnTo>
                  <a:lnTo>
                    <a:pt x="200" y="110"/>
                  </a:lnTo>
                  <a:lnTo>
                    <a:pt x="200" y="122"/>
                  </a:lnTo>
                  <a:lnTo>
                    <a:pt x="196" y="136"/>
                  </a:lnTo>
                  <a:lnTo>
                    <a:pt x="192" y="148"/>
                  </a:lnTo>
                  <a:lnTo>
                    <a:pt x="188" y="162"/>
                  </a:lnTo>
                  <a:lnTo>
                    <a:pt x="180" y="174"/>
                  </a:lnTo>
                  <a:lnTo>
                    <a:pt x="172" y="184"/>
                  </a:lnTo>
                  <a:lnTo>
                    <a:pt x="162" y="194"/>
                  </a:lnTo>
                  <a:lnTo>
                    <a:pt x="152" y="204"/>
                  </a:lnTo>
                  <a:lnTo>
                    <a:pt x="140" y="210"/>
                  </a:lnTo>
                  <a:lnTo>
                    <a:pt x="128" y="214"/>
                  </a:lnTo>
                  <a:lnTo>
                    <a:pt x="114" y="218"/>
                  </a:lnTo>
                  <a:lnTo>
                    <a:pt x="100" y="218"/>
                  </a:lnTo>
                  <a:lnTo>
                    <a:pt x="78" y="216"/>
                  </a:lnTo>
                  <a:lnTo>
                    <a:pt x="66" y="214"/>
                  </a:lnTo>
                  <a:lnTo>
                    <a:pt x="58" y="210"/>
                  </a:lnTo>
                  <a:lnTo>
                    <a:pt x="48" y="206"/>
                  </a:lnTo>
                  <a:lnTo>
                    <a:pt x="40" y="200"/>
                  </a:lnTo>
                  <a:lnTo>
                    <a:pt x="32" y="192"/>
                  </a:lnTo>
                  <a:lnTo>
                    <a:pt x="26" y="186"/>
                  </a:lnTo>
                  <a:lnTo>
                    <a:pt x="14" y="168"/>
                  </a:lnTo>
                  <a:lnTo>
                    <a:pt x="8" y="150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2"/>
                  </a:lnTo>
                  <a:lnTo>
                    <a:pt x="8" y="70"/>
                  </a:lnTo>
                  <a:lnTo>
                    <a:pt x="14" y="56"/>
                  </a:lnTo>
                  <a:lnTo>
                    <a:pt x="20" y="44"/>
                  </a:lnTo>
                  <a:lnTo>
                    <a:pt x="28" y="34"/>
                  </a:lnTo>
                  <a:lnTo>
                    <a:pt x="38" y="24"/>
                  </a:lnTo>
                  <a:lnTo>
                    <a:pt x="48" y="16"/>
                  </a:lnTo>
                  <a:lnTo>
                    <a:pt x="60" y="8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102" y="0"/>
                  </a:lnTo>
                  <a:close/>
                  <a:moveTo>
                    <a:pt x="98" y="16"/>
                  </a:moveTo>
                  <a:lnTo>
                    <a:pt x="98" y="16"/>
                  </a:lnTo>
                  <a:lnTo>
                    <a:pt x="84" y="18"/>
                  </a:lnTo>
                  <a:lnTo>
                    <a:pt x="72" y="24"/>
                  </a:lnTo>
                  <a:lnTo>
                    <a:pt x="62" y="34"/>
                  </a:lnTo>
                  <a:lnTo>
                    <a:pt x="54" y="46"/>
                  </a:lnTo>
                  <a:lnTo>
                    <a:pt x="48" y="60"/>
                  </a:lnTo>
                  <a:lnTo>
                    <a:pt x="44" y="76"/>
                  </a:lnTo>
                  <a:lnTo>
                    <a:pt x="42" y="92"/>
                  </a:lnTo>
                  <a:lnTo>
                    <a:pt x="42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60" y="176"/>
                  </a:lnTo>
                  <a:lnTo>
                    <a:pt x="68" y="188"/>
                  </a:lnTo>
                  <a:lnTo>
                    <a:pt x="80" y="196"/>
                  </a:lnTo>
                  <a:lnTo>
                    <a:pt x="90" y="200"/>
                  </a:lnTo>
                  <a:lnTo>
                    <a:pt x="104" y="200"/>
                  </a:lnTo>
                  <a:lnTo>
                    <a:pt x="116" y="198"/>
                  </a:lnTo>
                  <a:lnTo>
                    <a:pt x="128" y="192"/>
                  </a:lnTo>
                  <a:lnTo>
                    <a:pt x="138" y="184"/>
                  </a:lnTo>
                  <a:lnTo>
                    <a:pt x="146" y="172"/>
                  </a:lnTo>
                  <a:lnTo>
                    <a:pt x="152" y="158"/>
                  </a:lnTo>
                  <a:lnTo>
                    <a:pt x="156" y="142"/>
                  </a:lnTo>
                  <a:lnTo>
                    <a:pt x="158" y="126"/>
                  </a:lnTo>
                  <a:lnTo>
                    <a:pt x="158" y="106"/>
                  </a:lnTo>
                  <a:lnTo>
                    <a:pt x="156" y="82"/>
                  </a:lnTo>
                  <a:lnTo>
                    <a:pt x="150" y="60"/>
                  </a:lnTo>
                  <a:lnTo>
                    <a:pt x="142" y="42"/>
                  </a:lnTo>
                  <a:lnTo>
                    <a:pt x="130" y="28"/>
                  </a:lnTo>
                  <a:lnTo>
                    <a:pt x="124" y="22"/>
                  </a:lnTo>
                  <a:lnTo>
                    <a:pt x="116" y="20"/>
                  </a:lnTo>
                  <a:lnTo>
                    <a:pt x="106" y="16"/>
                  </a:lnTo>
                  <a:lnTo>
                    <a:pt x="9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2453" y="1586"/>
              <a:ext cx="200" cy="214"/>
            </a:xfrm>
            <a:custGeom>
              <a:avLst/>
              <a:gdLst>
                <a:gd name="T0" fmla="*/ 120 w 200"/>
                <a:gd name="T1" fmla="*/ 0 h 214"/>
                <a:gd name="T2" fmla="*/ 154 w 200"/>
                <a:gd name="T3" fmla="*/ 8 h 214"/>
                <a:gd name="T4" fmla="*/ 168 w 200"/>
                <a:gd name="T5" fmla="*/ 16 h 214"/>
                <a:gd name="T6" fmla="*/ 178 w 200"/>
                <a:gd name="T7" fmla="*/ 30 h 214"/>
                <a:gd name="T8" fmla="*/ 186 w 200"/>
                <a:gd name="T9" fmla="*/ 44 h 214"/>
                <a:gd name="T10" fmla="*/ 188 w 200"/>
                <a:gd name="T11" fmla="*/ 62 h 214"/>
                <a:gd name="T12" fmla="*/ 188 w 200"/>
                <a:gd name="T13" fmla="*/ 198 h 214"/>
                <a:gd name="T14" fmla="*/ 190 w 200"/>
                <a:gd name="T15" fmla="*/ 206 h 214"/>
                <a:gd name="T16" fmla="*/ 200 w 200"/>
                <a:gd name="T17" fmla="*/ 214 h 214"/>
                <a:gd name="T18" fmla="*/ 138 w 200"/>
                <a:gd name="T19" fmla="*/ 214 h 214"/>
                <a:gd name="T20" fmla="*/ 146 w 200"/>
                <a:gd name="T21" fmla="*/ 206 h 214"/>
                <a:gd name="T22" fmla="*/ 150 w 200"/>
                <a:gd name="T23" fmla="*/ 198 h 214"/>
                <a:gd name="T24" fmla="*/ 150 w 200"/>
                <a:gd name="T25" fmla="*/ 78 h 214"/>
                <a:gd name="T26" fmla="*/ 146 w 200"/>
                <a:gd name="T27" fmla="*/ 56 h 214"/>
                <a:gd name="T28" fmla="*/ 138 w 200"/>
                <a:gd name="T29" fmla="*/ 40 h 214"/>
                <a:gd name="T30" fmla="*/ 122 w 200"/>
                <a:gd name="T31" fmla="*/ 30 h 214"/>
                <a:gd name="T32" fmla="*/ 102 w 200"/>
                <a:gd name="T33" fmla="*/ 26 h 214"/>
                <a:gd name="T34" fmla="*/ 88 w 200"/>
                <a:gd name="T35" fmla="*/ 28 h 214"/>
                <a:gd name="T36" fmla="*/ 76 w 200"/>
                <a:gd name="T37" fmla="*/ 34 h 214"/>
                <a:gd name="T38" fmla="*/ 56 w 200"/>
                <a:gd name="T39" fmla="*/ 50 h 214"/>
                <a:gd name="T40" fmla="*/ 56 w 200"/>
                <a:gd name="T41" fmla="*/ 198 h 214"/>
                <a:gd name="T42" fmla="*/ 58 w 200"/>
                <a:gd name="T43" fmla="*/ 206 h 214"/>
                <a:gd name="T44" fmla="*/ 68 w 200"/>
                <a:gd name="T45" fmla="*/ 214 h 214"/>
                <a:gd name="T46" fmla="*/ 4 w 200"/>
                <a:gd name="T47" fmla="*/ 214 h 214"/>
                <a:gd name="T48" fmla="*/ 12 w 200"/>
                <a:gd name="T49" fmla="*/ 206 h 214"/>
                <a:gd name="T50" fmla="*/ 16 w 200"/>
                <a:gd name="T51" fmla="*/ 198 h 214"/>
                <a:gd name="T52" fmla="*/ 16 w 200"/>
                <a:gd name="T53" fmla="*/ 28 h 214"/>
                <a:gd name="T54" fmla="*/ 12 w 200"/>
                <a:gd name="T55" fmla="*/ 18 h 214"/>
                <a:gd name="T56" fmla="*/ 0 w 200"/>
                <a:gd name="T57" fmla="*/ 10 h 214"/>
                <a:gd name="T58" fmla="*/ 56 w 200"/>
                <a:gd name="T59" fmla="*/ 32 h 214"/>
                <a:gd name="T60" fmla="*/ 68 w 200"/>
                <a:gd name="T61" fmla="*/ 20 h 214"/>
                <a:gd name="T62" fmla="*/ 84 w 200"/>
                <a:gd name="T63" fmla="*/ 10 h 214"/>
                <a:gd name="T64" fmla="*/ 102 w 200"/>
                <a:gd name="T65" fmla="*/ 2 h 214"/>
                <a:gd name="T66" fmla="*/ 120 w 200"/>
                <a:gd name="T67" fmla="*/ 0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214"/>
                <a:gd name="T104" fmla="*/ 200 w 200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214">
                  <a:moveTo>
                    <a:pt x="120" y="0"/>
                  </a:moveTo>
                  <a:lnTo>
                    <a:pt x="120" y="0"/>
                  </a:lnTo>
                  <a:lnTo>
                    <a:pt x="138" y="2"/>
                  </a:lnTo>
                  <a:lnTo>
                    <a:pt x="154" y="8"/>
                  </a:lnTo>
                  <a:lnTo>
                    <a:pt x="168" y="16"/>
                  </a:lnTo>
                  <a:lnTo>
                    <a:pt x="178" y="30"/>
                  </a:lnTo>
                  <a:lnTo>
                    <a:pt x="182" y="36"/>
                  </a:lnTo>
                  <a:lnTo>
                    <a:pt x="186" y="44"/>
                  </a:lnTo>
                  <a:lnTo>
                    <a:pt x="188" y="54"/>
                  </a:lnTo>
                  <a:lnTo>
                    <a:pt x="188" y="62"/>
                  </a:lnTo>
                  <a:lnTo>
                    <a:pt x="188" y="198"/>
                  </a:lnTo>
                  <a:lnTo>
                    <a:pt x="188" y="202"/>
                  </a:lnTo>
                  <a:lnTo>
                    <a:pt x="190" y="206"/>
                  </a:lnTo>
                  <a:lnTo>
                    <a:pt x="200" y="214"/>
                  </a:lnTo>
                  <a:lnTo>
                    <a:pt x="138" y="214"/>
                  </a:lnTo>
                  <a:lnTo>
                    <a:pt x="142" y="212"/>
                  </a:lnTo>
                  <a:lnTo>
                    <a:pt x="146" y="206"/>
                  </a:lnTo>
                  <a:lnTo>
                    <a:pt x="148" y="202"/>
                  </a:lnTo>
                  <a:lnTo>
                    <a:pt x="150" y="198"/>
                  </a:lnTo>
                  <a:lnTo>
                    <a:pt x="150" y="78"/>
                  </a:lnTo>
                  <a:lnTo>
                    <a:pt x="148" y="66"/>
                  </a:lnTo>
                  <a:lnTo>
                    <a:pt x="146" y="56"/>
                  </a:lnTo>
                  <a:lnTo>
                    <a:pt x="142" y="46"/>
                  </a:lnTo>
                  <a:lnTo>
                    <a:pt x="138" y="40"/>
                  </a:lnTo>
                  <a:lnTo>
                    <a:pt x="130" y="34"/>
                  </a:lnTo>
                  <a:lnTo>
                    <a:pt x="122" y="30"/>
                  </a:lnTo>
                  <a:lnTo>
                    <a:pt x="112" y="28"/>
                  </a:lnTo>
                  <a:lnTo>
                    <a:pt x="102" y="26"/>
                  </a:lnTo>
                  <a:lnTo>
                    <a:pt x="88" y="28"/>
                  </a:lnTo>
                  <a:lnTo>
                    <a:pt x="76" y="34"/>
                  </a:lnTo>
                  <a:lnTo>
                    <a:pt x="64" y="40"/>
                  </a:lnTo>
                  <a:lnTo>
                    <a:pt x="56" y="50"/>
                  </a:lnTo>
                  <a:lnTo>
                    <a:pt x="56" y="198"/>
                  </a:lnTo>
                  <a:lnTo>
                    <a:pt x="56" y="202"/>
                  </a:lnTo>
                  <a:lnTo>
                    <a:pt x="58" y="206"/>
                  </a:lnTo>
                  <a:lnTo>
                    <a:pt x="68" y="214"/>
                  </a:lnTo>
                  <a:lnTo>
                    <a:pt x="4" y="214"/>
                  </a:lnTo>
                  <a:lnTo>
                    <a:pt x="10" y="212"/>
                  </a:lnTo>
                  <a:lnTo>
                    <a:pt x="12" y="206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6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56" y="0"/>
                  </a:lnTo>
                  <a:lnTo>
                    <a:pt x="56" y="32"/>
                  </a:lnTo>
                  <a:lnTo>
                    <a:pt x="68" y="20"/>
                  </a:lnTo>
                  <a:lnTo>
                    <a:pt x="84" y="10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901" y="1586"/>
              <a:ext cx="206" cy="318"/>
            </a:xfrm>
            <a:custGeom>
              <a:avLst/>
              <a:gdLst>
                <a:gd name="T0" fmla="*/ 198 w 206"/>
                <a:gd name="T1" fmla="*/ 60 h 318"/>
                <a:gd name="T2" fmla="*/ 176 w 206"/>
                <a:gd name="T3" fmla="*/ 26 h 318"/>
                <a:gd name="T4" fmla="*/ 162 w 206"/>
                <a:gd name="T5" fmla="*/ 14 h 318"/>
                <a:gd name="T6" fmla="*/ 148 w 206"/>
                <a:gd name="T7" fmla="*/ 6 h 318"/>
                <a:gd name="T8" fmla="*/ 116 w 206"/>
                <a:gd name="T9" fmla="*/ 0 h 318"/>
                <a:gd name="T10" fmla="*/ 98 w 206"/>
                <a:gd name="T11" fmla="*/ 2 h 318"/>
                <a:gd name="T12" fmla="*/ 80 w 206"/>
                <a:gd name="T13" fmla="*/ 8 h 318"/>
                <a:gd name="T14" fmla="*/ 54 w 206"/>
                <a:gd name="T15" fmla="*/ 28 h 318"/>
                <a:gd name="T16" fmla="*/ 0 w 206"/>
                <a:gd name="T17" fmla="*/ 12 h 318"/>
                <a:gd name="T18" fmla="*/ 6 w 206"/>
                <a:gd name="T19" fmla="*/ 14 h 318"/>
                <a:gd name="T20" fmla="*/ 14 w 206"/>
                <a:gd name="T21" fmla="*/ 24 h 318"/>
                <a:gd name="T22" fmla="*/ 16 w 206"/>
                <a:gd name="T23" fmla="*/ 300 h 318"/>
                <a:gd name="T24" fmla="*/ 14 w 206"/>
                <a:gd name="T25" fmla="*/ 306 h 318"/>
                <a:gd name="T26" fmla="*/ 8 w 206"/>
                <a:gd name="T27" fmla="*/ 316 h 318"/>
                <a:gd name="T28" fmla="*/ 66 w 206"/>
                <a:gd name="T29" fmla="*/ 318 h 318"/>
                <a:gd name="T30" fmla="*/ 62 w 206"/>
                <a:gd name="T31" fmla="*/ 316 h 318"/>
                <a:gd name="T32" fmla="*/ 56 w 206"/>
                <a:gd name="T33" fmla="*/ 306 h 318"/>
                <a:gd name="T34" fmla="*/ 54 w 206"/>
                <a:gd name="T35" fmla="*/ 48 h 318"/>
                <a:gd name="T36" fmla="*/ 64 w 206"/>
                <a:gd name="T37" fmla="*/ 38 h 318"/>
                <a:gd name="T38" fmla="*/ 74 w 206"/>
                <a:gd name="T39" fmla="*/ 32 h 318"/>
                <a:gd name="T40" fmla="*/ 100 w 206"/>
                <a:gd name="T41" fmla="*/ 24 h 318"/>
                <a:gd name="T42" fmla="*/ 112 w 206"/>
                <a:gd name="T43" fmla="*/ 26 h 318"/>
                <a:gd name="T44" fmla="*/ 134 w 206"/>
                <a:gd name="T45" fmla="*/ 36 h 318"/>
                <a:gd name="T46" fmla="*/ 144 w 206"/>
                <a:gd name="T47" fmla="*/ 44 h 318"/>
                <a:gd name="T48" fmla="*/ 158 w 206"/>
                <a:gd name="T49" fmla="*/ 70 h 318"/>
                <a:gd name="T50" fmla="*/ 162 w 206"/>
                <a:gd name="T51" fmla="*/ 110 h 318"/>
                <a:gd name="T52" fmla="*/ 162 w 206"/>
                <a:gd name="T53" fmla="*/ 130 h 318"/>
                <a:gd name="T54" fmla="*/ 152 w 206"/>
                <a:gd name="T55" fmla="*/ 164 h 318"/>
                <a:gd name="T56" fmla="*/ 144 w 206"/>
                <a:gd name="T57" fmla="*/ 176 h 318"/>
                <a:gd name="T58" fmla="*/ 124 w 206"/>
                <a:gd name="T59" fmla="*/ 194 h 318"/>
                <a:gd name="T60" fmla="*/ 96 w 206"/>
                <a:gd name="T61" fmla="*/ 200 h 318"/>
                <a:gd name="T62" fmla="*/ 86 w 206"/>
                <a:gd name="T63" fmla="*/ 200 h 318"/>
                <a:gd name="T64" fmla="*/ 70 w 206"/>
                <a:gd name="T65" fmla="*/ 194 h 318"/>
                <a:gd name="T66" fmla="*/ 72 w 206"/>
                <a:gd name="T67" fmla="*/ 214 h 318"/>
                <a:gd name="T68" fmla="*/ 86 w 206"/>
                <a:gd name="T69" fmla="*/ 218 h 318"/>
                <a:gd name="T70" fmla="*/ 102 w 206"/>
                <a:gd name="T71" fmla="*/ 218 h 318"/>
                <a:gd name="T72" fmla="*/ 134 w 206"/>
                <a:gd name="T73" fmla="*/ 214 h 318"/>
                <a:gd name="T74" fmla="*/ 154 w 206"/>
                <a:gd name="T75" fmla="*/ 204 h 318"/>
                <a:gd name="T76" fmla="*/ 170 w 206"/>
                <a:gd name="T77" fmla="*/ 192 h 318"/>
                <a:gd name="T78" fmla="*/ 178 w 206"/>
                <a:gd name="T79" fmla="*/ 184 h 318"/>
                <a:gd name="T80" fmla="*/ 198 w 206"/>
                <a:gd name="T81" fmla="*/ 148 h 318"/>
                <a:gd name="T82" fmla="*/ 206 w 206"/>
                <a:gd name="T83" fmla="*/ 108 h 318"/>
                <a:gd name="T84" fmla="*/ 204 w 206"/>
                <a:gd name="T85" fmla="*/ 82 h 318"/>
                <a:gd name="T86" fmla="*/ 198 w 206"/>
                <a:gd name="T87" fmla="*/ 60 h 3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318"/>
                <a:gd name="T134" fmla="*/ 206 w 206"/>
                <a:gd name="T135" fmla="*/ 318 h 3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318">
                  <a:moveTo>
                    <a:pt x="198" y="60"/>
                  </a:moveTo>
                  <a:lnTo>
                    <a:pt x="198" y="60"/>
                  </a:lnTo>
                  <a:lnTo>
                    <a:pt x="188" y="40"/>
                  </a:lnTo>
                  <a:lnTo>
                    <a:pt x="176" y="26"/>
                  </a:lnTo>
                  <a:lnTo>
                    <a:pt x="162" y="14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98" y="2"/>
                  </a:lnTo>
                  <a:lnTo>
                    <a:pt x="80" y="8"/>
                  </a:lnTo>
                  <a:lnTo>
                    <a:pt x="66" y="18"/>
                  </a:lnTo>
                  <a:lnTo>
                    <a:pt x="54" y="28"/>
                  </a:lnTo>
                  <a:lnTo>
                    <a:pt x="54" y="0"/>
                  </a:lnTo>
                  <a:lnTo>
                    <a:pt x="0" y="12"/>
                  </a:lnTo>
                  <a:lnTo>
                    <a:pt x="6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6" y="300"/>
                  </a:lnTo>
                  <a:lnTo>
                    <a:pt x="14" y="306"/>
                  </a:lnTo>
                  <a:lnTo>
                    <a:pt x="12" y="312"/>
                  </a:lnTo>
                  <a:lnTo>
                    <a:pt x="8" y="316"/>
                  </a:lnTo>
                  <a:lnTo>
                    <a:pt x="4" y="318"/>
                  </a:lnTo>
                  <a:lnTo>
                    <a:pt x="66" y="318"/>
                  </a:lnTo>
                  <a:lnTo>
                    <a:pt x="62" y="316"/>
                  </a:lnTo>
                  <a:lnTo>
                    <a:pt x="58" y="312"/>
                  </a:lnTo>
                  <a:lnTo>
                    <a:pt x="56" y="306"/>
                  </a:lnTo>
                  <a:lnTo>
                    <a:pt x="54" y="300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100" y="24"/>
                  </a:lnTo>
                  <a:lnTo>
                    <a:pt x="112" y="26"/>
                  </a:lnTo>
                  <a:lnTo>
                    <a:pt x="122" y="30"/>
                  </a:lnTo>
                  <a:lnTo>
                    <a:pt x="134" y="36"/>
                  </a:lnTo>
                  <a:lnTo>
                    <a:pt x="144" y="44"/>
                  </a:lnTo>
                  <a:lnTo>
                    <a:pt x="152" y="56"/>
                  </a:lnTo>
                  <a:lnTo>
                    <a:pt x="158" y="70"/>
                  </a:lnTo>
                  <a:lnTo>
                    <a:pt x="162" y="88"/>
                  </a:lnTo>
                  <a:lnTo>
                    <a:pt x="162" y="110"/>
                  </a:lnTo>
                  <a:lnTo>
                    <a:pt x="162" y="130"/>
                  </a:lnTo>
                  <a:lnTo>
                    <a:pt x="158" y="148"/>
                  </a:lnTo>
                  <a:lnTo>
                    <a:pt x="152" y="164"/>
                  </a:lnTo>
                  <a:lnTo>
                    <a:pt x="144" y="176"/>
                  </a:lnTo>
                  <a:lnTo>
                    <a:pt x="134" y="188"/>
                  </a:lnTo>
                  <a:lnTo>
                    <a:pt x="124" y="194"/>
                  </a:lnTo>
                  <a:lnTo>
                    <a:pt x="110" y="200"/>
                  </a:lnTo>
                  <a:lnTo>
                    <a:pt x="96" y="200"/>
                  </a:lnTo>
                  <a:lnTo>
                    <a:pt x="86" y="200"/>
                  </a:lnTo>
                  <a:lnTo>
                    <a:pt x="78" y="198"/>
                  </a:lnTo>
                  <a:lnTo>
                    <a:pt x="70" y="194"/>
                  </a:lnTo>
                  <a:lnTo>
                    <a:pt x="62" y="186"/>
                  </a:lnTo>
                  <a:lnTo>
                    <a:pt x="72" y="214"/>
                  </a:lnTo>
                  <a:lnTo>
                    <a:pt x="86" y="218"/>
                  </a:lnTo>
                  <a:lnTo>
                    <a:pt x="102" y="218"/>
                  </a:lnTo>
                  <a:lnTo>
                    <a:pt x="124" y="216"/>
                  </a:lnTo>
                  <a:lnTo>
                    <a:pt x="134" y="214"/>
                  </a:lnTo>
                  <a:lnTo>
                    <a:pt x="144" y="210"/>
                  </a:lnTo>
                  <a:lnTo>
                    <a:pt x="154" y="204"/>
                  </a:lnTo>
                  <a:lnTo>
                    <a:pt x="162" y="200"/>
                  </a:lnTo>
                  <a:lnTo>
                    <a:pt x="170" y="192"/>
                  </a:lnTo>
                  <a:lnTo>
                    <a:pt x="178" y="184"/>
                  </a:lnTo>
                  <a:lnTo>
                    <a:pt x="190" y="166"/>
                  </a:lnTo>
                  <a:lnTo>
                    <a:pt x="198" y="148"/>
                  </a:lnTo>
                  <a:lnTo>
                    <a:pt x="204" y="128"/>
                  </a:lnTo>
                  <a:lnTo>
                    <a:pt x="206" y="108"/>
                  </a:lnTo>
                  <a:lnTo>
                    <a:pt x="204" y="82"/>
                  </a:lnTo>
                  <a:lnTo>
                    <a:pt x="19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795" y="1586"/>
              <a:ext cx="146" cy="218"/>
            </a:xfrm>
            <a:custGeom>
              <a:avLst/>
              <a:gdLst>
                <a:gd name="T0" fmla="*/ 128 w 146"/>
                <a:gd name="T1" fmla="*/ 186 h 218"/>
                <a:gd name="T2" fmla="*/ 128 w 146"/>
                <a:gd name="T3" fmla="*/ 186 h 218"/>
                <a:gd name="T4" fmla="*/ 116 w 146"/>
                <a:gd name="T5" fmla="*/ 190 h 218"/>
                <a:gd name="T6" fmla="*/ 102 w 146"/>
                <a:gd name="T7" fmla="*/ 192 h 218"/>
                <a:gd name="T8" fmla="*/ 102 w 146"/>
                <a:gd name="T9" fmla="*/ 192 h 218"/>
                <a:gd name="T10" fmla="*/ 92 w 146"/>
                <a:gd name="T11" fmla="*/ 192 h 218"/>
                <a:gd name="T12" fmla="*/ 84 w 146"/>
                <a:gd name="T13" fmla="*/ 188 h 218"/>
                <a:gd name="T14" fmla="*/ 76 w 146"/>
                <a:gd name="T15" fmla="*/ 184 h 218"/>
                <a:gd name="T16" fmla="*/ 70 w 146"/>
                <a:gd name="T17" fmla="*/ 176 h 218"/>
                <a:gd name="T18" fmla="*/ 70 w 146"/>
                <a:gd name="T19" fmla="*/ 176 h 218"/>
                <a:gd name="T20" fmla="*/ 64 w 146"/>
                <a:gd name="T21" fmla="*/ 168 h 218"/>
                <a:gd name="T22" fmla="*/ 58 w 146"/>
                <a:gd name="T23" fmla="*/ 158 h 218"/>
                <a:gd name="T24" fmla="*/ 56 w 146"/>
                <a:gd name="T25" fmla="*/ 146 h 218"/>
                <a:gd name="T26" fmla="*/ 56 w 146"/>
                <a:gd name="T27" fmla="*/ 134 h 218"/>
                <a:gd name="T28" fmla="*/ 56 w 146"/>
                <a:gd name="T29" fmla="*/ 0 h 218"/>
                <a:gd name="T30" fmla="*/ 0 w 146"/>
                <a:gd name="T31" fmla="*/ 10 h 218"/>
                <a:gd name="T32" fmla="*/ 0 w 146"/>
                <a:gd name="T33" fmla="*/ 10 h 218"/>
                <a:gd name="T34" fmla="*/ 8 w 146"/>
                <a:gd name="T35" fmla="*/ 14 h 218"/>
                <a:gd name="T36" fmla="*/ 12 w 146"/>
                <a:gd name="T37" fmla="*/ 18 h 218"/>
                <a:gd name="T38" fmla="*/ 16 w 146"/>
                <a:gd name="T39" fmla="*/ 22 h 218"/>
                <a:gd name="T40" fmla="*/ 16 w 146"/>
                <a:gd name="T41" fmla="*/ 28 h 218"/>
                <a:gd name="T42" fmla="*/ 16 w 146"/>
                <a:gd name="T43" fmla="*/ 134 h 218"/>
                <a:gd name="T44" fmla="*/ 16 w 146"/>
                <a:gd name="T45" fmla="*/ 134 h 218"/>
                <a:gd name="T46" fmla="*/ 18 w 146"/>
                <a:gd name="T47" fmla="*/ 154 h 218"/>
                <a:gd name="T48" fmla="*/ 22 w 146"/>
                <a:gd name="T49" fmla="*/ 172 h 218"/>
                <a:gd name="T50" fmla="*/ 28 w 146"/>
                <a:gd name="T51" fmla="*/ 186 h 218"/>
                <a:gd name="T52" fmla="*/ 38 w 146"/>
                <a:gd name="T53" fmla="*/ 198 h 218"/>
                <a:gd name="T54" fmla="*/ 38 w 146"/>
                <a:gd name="T55" fmla="*/ 198 h 218"/>
                <a:gd name="T56" fmla="*/ 50 w 146"/>
                <a:gd name="T57" fmla="*/ 208 h 218"/>
                <a:gd name="T58" fmla="*/ 60 w 146"/>
                <a:gd name="T59" fmla="*/ 214 h 218"/>
                <a:gd name="T60" fmla="*/ 72 w 146"/>
                <a:gd name="T61" fmla="*/ 218 h 218"/>
                <a:gd name="T62" fmla="*/ 86 w 146"/>
                <a:gd name="T63" fmla="*/ 218 h 218"/>
                <a:gd name="T64" fmla="*/ 86 w 146"/>
                <a:gd name="T65" fmla="*/ 218 h 218"/>
                <a:gd name="T66" fmla="*/ 100 w 146"/>
                <a:gd name="T67" fmla="*/ 218 h 218"/>
                <a:gd name="T68" fmla="*/ 114 w 146"/>
                <a:gd name="T69" fmla="*/ 214 h 218"/>
                <a:gd name="T70" fmla="*/ 126 w 146"/>
                <a:gd name="T71" fmla="*/ 208 h 218"/>
                <a:gd name="T72" fmla="*/ 138 w 146"/>
                <a:gd name="T73" fmla="*/ 198 h 218"/>
                <a:gd name="T74" fmla="*/ 146 w 146"/>
                <a:gd name="T75" fmla="*/ 172 h 218"/>
                <a:gd name="T76" fmla="*/ 146 w 146"/>
                <a:gd name="T77" fmla="*/ 172 h 218"/>
                <a:gd name="T78" fmla="*/ 138 w 146"/>
                <a:gd name="T79" fmla="*/ 180 h 218"/>
                <a:gd name="T80" fmla="*/ 128 w 146"/>
                <a:gd name="T81" fmla="*/ 186 h 218"/>
                <a:gd name="T82" fmla="*/ 128 w 146"/>
                <a:gd name="T83" fmla="*/ 186 h 2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"/>
                <a:gd name="T127" fmla="*/ 0 h 218"/>
                <a:gd name="T128" fmla="*/ 146 w 146"/>
                <a:gd name="T129" fmla="*/ 218 h 2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" h="218">
                  <a:moveTo>
                    <a:pt x="128" y="186"/>
                  </a:moveTo>
                  <a:lnTo>
                    <a:pt x="128" y="186"/>
                  </a:lnTo>
                  <a:lnTo>
                    <a:pt x="116" y="190"/>
                  </a:lnTo>
                  <a:lnTo>
                    <a:pt x="102" y="192"/>
                  </a:lnTo>
                  <a:lnTo>
                    <a:pt x="92" y="192"/>
                  </a:lnTo>
                  <a:lnTo>
                    <a:pt x="84" y="188"/>
                  </a:lnTo>
                  <a:lnTo>
                    <a:pt x="76" y="184"/>
                  </a:lnTo>
                  <a:lnTo>
                    <a:pt x="70" y="176"/>
                  </a:lnTo>
                  <a:lnTo>
                    <a:pt x="64" y="168"/>
                  </a:lnTo>
                  <a:lnTo>
                    <a:pt x="58" y="158"/>
                  </a:lnTo>
                  <a:lnTo>
                    <a:pt x="56" y="146"/>
                  </a:lnTo>
                  <a:lnTo>
                    <a:pt x="56" y="134"/>
                  </a:lnTo>
                  <a:lnTo>
                    <a:pt x="56" y="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34"/>
                  </a:lnTo>
                  <a:lnTo>
                    <a:pt x="18" y="154"/>
                  </a:lnTo>
                  <a:lnTo>
                    <a:pt x="22" y="172"/>
                  </a:lnTo>
                  <a:lnTo>
                    <a:pt x="28" y="186"/>
                  </a:lnTo>
                  <a:lnTo>
                    <a:pt x="38" y="198"/>
                  </a:lnTo>
                  <a:lnTo>
                    <a:pt x="50" y="208"/>
                  </a:lnTo>
                  <a:lnTo>
                    <a:pt x="60" y="214"/>
                  </a:lnTo>
                  <a:lnTo>
                    <a:pt x="72" y="218"/>
                  </a:lnTo>
                  <a:lnTo>
                    <a:pt x="86" y="218"/>
                  </a:lnTo>
                  <a:lnTo>
                    <a:pt x="100" y="218"/>
                  </a:lnTo>
                  <a:lnTo>
                    <a:pt x="114" y="214"/>
                  </a:lnTo>
                  <a:lnTo>
                    <a:pt x="126" y="208"/>
                  </a:lnTo>
                  <a:lnTo>
                    <a:pt x="138" y="198"/>
                  </a:lnTo>
                  <a:lnTo>
                    <a:pt x="146" y="172"/>
                  </a:lnTo>
                  <a:lnTo>
                    <a:pt x="138" y="180"/>
                  </a:lnTo>
                  <a:lnTo>
                    <a:pt x="12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929" y="1586"/>
              <a:ext cx="74" cy="218"/>
            </a:xfrm>
            <a:custGeom>
              <a:avLst/>
              <a:gdLst>
                <a:gd name="T0" fmla="*/ 56 w 74"/>
                <a:gd name="T1" fmla="*/ 178 h 218"/>
                <a:gd name="T2" fmla="*/ 56 w 74"/>
                <a:gd name="T3" fmla="*/ 0 h 218"/>
                <a:gd name="T4" fmla="*/ 0 w 74"/>
                <a:gd name="T5" fmla="*/ 10 h 218"/>
                <a:gd name="T6" fmla="*/ 0 w 74"/>
                <a:gd name="T7" fmla="*/ 10 h 218"/>
                <a:gd name="T8" fmla="*/ 8 w 74"/>
                <a:gd name="T9" fmla="*/ 12 h 218"/>
                <a:gd name="T10" fmla="*/ 12 w 74"/>
                <a:gd name="T11" fmla="*/ 16 h 218"/>
                <a:gd name="T12" fmla="*/ 12 w 74"/>
                <a:gd name="T13" fmla="*/ 16 h 218"/>
                <a:gd name="T14" fmla="*/ 16 w 74"/>
                <a:gd name="T15" fmla="*/ 22 h 218"/>
                <a:gd name="T16" fmla="*/ 16 w 74"/>
                <a:gd name="T17" fmla="*/ 28 h 218"/>
                <a:gd name="T18" fmla="*/ 16 w 74"/>
                <a:gd name="T19" fmla="*/ 168 h 218"/>
                <a:gd name="T20" fmla="*/ 18 w 74"/>
                <a:gd name="T21" fmla="*/ 186 h 218"/>
                <a:gd name="T22" fmla="*/ 18 w 74"/>
                <a:gd name="T23" fmla="*/ 186 h 218"/>
                <a:gd name="T24" fmla="*/ 18 w 74"/>
                <a:gd name="T25" fmla="*/ 186 h 218"/>
                <a:gd name="T26" fmla="*/ 18 w 74"/>
                <a:gd name="T27" fmla="*/ 186 h 218"/>
                <a:gd name="T28" fmla="*/ 18 w 74"/>
                <a:gd name="T29" fmla="*/ 198 h 218"/>
                <a:gd name="T30" fmla="*/ 22 w 74"/>
                <a:gd name="T31" fmla="*/ 206 h 218"/>
                <a:gd name="T32" fmla="*/ 22 w 74"/>
                <a:gd name="T33" fmla="*/ 206 h 218"/>
                <a:gd name="T34" fmla="*/ 26 w 74"/>
                <a:gd name="T35" fmla="*/ 212 h 218"/>
                <a:gd name="T36" fmla="*/ 34 w 74"/>
                <a:gd name="T37" fmla="*/ 218 h 218"/>
                <a:gd name="T38" fmla="*/ 74 w 74"/>
                <a:gd name="T39" fmla="*/ 204 h 218"/>
                <a:gd name="T40" fmla="*/ 74 w 74"/>
                <a:gd name="T41" fmla="*/ 204 h 218"/>
                <a:gd name="T42" fmla="*/ 66 w 74"/>
                <a:gd name="T43" fmla="*/ 202 h 218"/>
                <a:gd name="T44" fmla="*/ 60 w 74"/>
                <a:gd name="T45" fmla="*/ 196 h 218"/>
                <a:gd name="T46" fmla="*/ 56 w 74"/>
                <a:gd name="T47" fmla="*/ 188 h 218"/>
                <a:gd name="T48" fmla="*/ 56 w 74"/>
                <a:gd name="T49" fmla="*/ 178 h 218"/>
                <a:gd name="T50" fmla="*/ 56 w 74"/>
                <a:gd name="T51" fmla="*/ 178 h 2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4"/>
                <a:gd name="T79" fmla="*/ 0 h 218"/>
                <a:gd name="T80" fmla="*/ 74 w 74"/>
                <a:gd name="T81" fmla="*/ 218 h 2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4" h="218">
                  <a:moveTo>
                    <a:pt x="56" y="178"/>
                  </a:moveTo>
                  <a:lnTo>
                    <a:pt x="56" y="0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168"/>
                  </a:lnTo>
                  <a:lnTo>
                    <a:pt x="18" y="186"/>
                  </a:lnTo>
                  <a:lnTo>
                    <a:pt x="18" y="198"/>
                  </a:lnTo>
                  <a:lnTo>
                    <a:pt x="22" y="206"/>
                  </a:lnTo>
                  <a:lnTo>
                    <a:pt x="26" y="212"/>
                  </a:lnTo>
                  <a:lnTo>
                    <a:pt x="34" y="218"/>
                  </a:lnTo>
                  <a:lnTo>
                    <a:pt x="74" y="204"/>
                  </a:lnTo>
                  <a:lnTo>
                    <a:pt x="66" y="202"/>
                  </a:lnTo>
                  <a:lnTo>
                    <a:pt x="60" y="196"/>
                  </a:lnTo>
                  <a:lnTo>
                    <a:pt x="56" y="18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371" y="1586"/>
              <a:ext cx="176" cy="218"/>
            </a:xfrm>
            <a:custGeom>
              <a:avLst/>
              <a:gdLst>
                <a:gd name="T0" fmla="*/ 164 w 176"/>
                <a:gd name="T1" fmla="*/ 196 h 218"/>
                <a:gd name="T2" fmla="*/ 162 w 176"/>
                <a:gd name="T3" fmla="*/ 182 h 218"/>
                <a:gd name="T4" fmla="*/ 162 w 176"/>
                <a:gd name="T5" fmla="*/ 60 h 218"/>
                <a:gd name="T6" fmla="*/ 156 w 176"/>
                <a:gd name="T7" fmla="*/ 32 h 218"/>
                <a:gd name="T8" fmla="*/ 140 w 176"/>
                <a:gd name="T9" fmla="*/ 12 h 218"/>
                <a:gd name="T10" fmla="*/ 130 w 176"/>
                <a:gd name="T11" fmla="*/ 8 h 218"/>
                <a:gd name="T12" fmla="*/ 104 w 176"/>
                <a:gd name="T13" fmla="*/ 0 h 218"/>
                <a:gd name="T14" fmla="*/ 90 w 176"/>
                <a:gd name="T15" fmla="*/ 0 h 218"/>
                <a:gd name="T16" fmla="*/ 54 w 176"/>
                <a:gd name="T17" fmla="*/ 6 h 218"/>
                <a:gd name="T18" fmla="*/ 20 w 176"/>
                <a:gd name="T19" fmla="*/ 22 h 218"/>
                <a:gd name="T20" fmla="*/ 20 w 176"/>
                <a:gd name="T21" fmla="*/ 78 h 218"/>
                <a:gd name="T22" fmla="*/ 30 w 176"/>
                <a:gd name="T23" fmla="*/ 52 h 218"/>
                <a:gd name="T24" fmla="*/ 44 w 176"/>
                <a:gd name="T25" fmla="*/ 34 h 218"/>
                <a:gd name="T26" fmla="*/ 52 w 176"/>
                <a:gd name="T27" fmla="*/ 26 h 218"/>
                <a:gd name="T28" fmla="*/ 74 w 176"/>
                <a:gd name="T29" fmla="*/ 18 h 218"/>
                <a:gd name="T30" fmla="*/ 86 w 176"/>
                <a:gd name="T31" fmla="*/ 16 h 218"/>
                <a:gd name="T32" fmla="*/ 102 w 176"/>
                <a:gd name="T33" fmla="*/ 20 h 218"/>
                <a:gd name="T34" fmla="*/ 114 w 176"/>
                <a:gd name="T35" fmla="*/ 28 h 218"/>
                <a:gd name="T36" fmla="*/ 120 w 176"/>
                <a:gd name="T37" fmla="*/ 34 h 218"/>
                <a:gd name="T38" fmla="*/ 124 w 176"/>
                <a:gd name="T39" fmla="*/ 48 h 218"/>
                <a:gd name="T40" fmla="*/ 124 w 176"/>
                <a:gd name="T41" fmla="*/ 56 h 218"/>
                <a:gd name="T42" fmla="*/ 122 w 176"/>
                <a:gd name="T43" fmla="*/ 76 h 218"/>
                <a:gd name="T44" fmla="*/ 116 w 176"/>
                <a:gd name="T45" fmla="*/ 82 h 218"/>
                <a:gd name="T46" fmla="*/ 106 w 176"/>
                <a:gd name="T47" fmla="*/ 86 h 218"/>
                <a:gd name="T48" fmla="*/ 68 w 176"/>
                <a:gd name="T49" fmla="*/ 98 h 218"/>
                <a:gd name="T50" fmla="*/ 30 w 176"/>
                <a:gd name="T51" fmla="*/ 112 h 218"/>
                <a:gd name="T52" fmla="*/ 16 w 176"/>
                <a:gd name="T53" fmla="*/ 122 h 218"/>
                <a:gd name="T54" fmla="*/ 2 w 176"/>
                <a:gd name="T55" fmla="*/ 148 h 218"/>
                <a:gd name="T56" fmla="*/ 0 w 176"/>
                <a:gd name="T57" fmla="*/ 164 h 218"/>
                <a:gd name="T58" fmla="*/ 4 w 176"/>
                <a:gd name="T59" fmla="*/ 182 h 218"/>
                <a:gd name="T60" fmla="*/ 14 w 176"/>
                <a:gd name="T61" fmla="*/ 200 h 218"/>
                <a:gd name="T62" fmla="*/ 22 w 176"/>
                <a:gd name="T63" fmla="*/ 208 h 218"/>
                <a:gd name="T64" fmla="*/ 42 w 176"/>
                <a:gd name="T65" fmla="*/ 218 h 218"/>
                <a:gd name="T66" fmla="*/ 54 w 176"/>
                <a:gd name="T67" fmla="*/ 218 h 218"/>
                <a:gd name="T68" fmla="*/ 84 w 176"/>
                <a:gd name="T69" fmla="*/ 214 h 218"/>
                <a:gd name="T70" fmla="*/ 112 w 176"/>
                <a:gd name="T71" fmla="*/ 196 h 218"/>
                <a:gd name="T72" fmla="*/ 120 w 176"/>
                <a:gd name="T73" fmla="*/ 174 h 218"/>
                <a:gd name="T74" fmla="*/ 98 w 176"/>
                <a:gd name="T75" fmla="*/ 188 h 218"/>
                <a:gd name="T76" fmla="*/ 72 w 176"/>
                <a:gd name="T77" fmla="*/ 192 h 218"/>
                <a:gd name="T78" fmla="*/ 66 w 176"/>
                <a:gd name="T79" fmla="*/ 192 h 218"/>
                <a:gd name="T80" fmla="*/ 52 w 176"/>
                <a:gd name="T81" fmla="*/ 188 h 218"/>
                <a:gd name="T82" fmla="*/ 48 w 176"/>
                <a:gd name="T83" fmla="*/ 182 h 218"/>
                <a:gd name="T84" fmla="*/ 40 w 176"/>
                <a:gd name="T85" fmla="*/ 170 h 218"/>
                <a:gd name="T86" fmla="*/ 38 w 176"/>
                <a:gd name="T87" fmla="*/ 156 h 218"/>
                <a:gd name="T88" fmla="*/ 38 w 176"/>
                <a:gd name="T89" fmla="*/ 148 h 218"/>
                <a:gd name="T90" fmla="*/ 44 w 176"/>
                <a:gd name="T91" fmla="*/ 136 h 218"/>
                <a:gd name="T92" fmla="*/ 48 w 176"/>
                <a:gd name="T93" fmla="*/ 130 h 218"/>
                <a:gd name="T94" fmla="*/ 76 w 176"/>
                <a:gd name="T95" fmla="*/ 114 h 218"/>
                <a:gd name="T96" fmla="*/ 108 w 176"/>
                <a:gd name="T97" fmla="*/ 104 h 218"/>
                <a:gd name="T98" fmla="*/ 124 w 176"/>
                <a:gd name="T99" fmla="*/ 170 h 218"/>
                <a:gd name="T100" fmla="*/ 124 w 176"/>
                <a:gd name="T101" fmla="*/ 184 h 218"/>
                <a:gd name="T102" fmla="*/ 126 w 176"/>
                <a:gd name="T103" fmla="*/ 198 h 218"/>
                <a:gd name="T104" fmla="*/ 128 w 176"/>
                <a:gd name="T105" fmla="*/ 206 h 218"/>
                <a:gd name="T106" fmla="*/ 140 w 176"/>
                <a:gd name="T107" fmla="*/ 218 h 218"/>
                <a:gd name="T108" fmla="*/ 176 w 176"/>
                <a:gd name="T109" fmla="*/ 204 h 218"/>
                <a:gd name="T110" fmla="*/ 164 w 176"/>
                <a:gd name="T111" fmla="*/ 196 h 2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"/>
                <a:gd name="T169" fmla="*/ 0 h 218"/>
                <a:gd name="T170" fmla="*/ 176 w 176"/>
                <a:gd name="T171" fmla="*/ 218 h 2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" h="218">
                  <a:moveTo>
                    <a:pt x="164" y="196"/>
                  </a:moveTo>
                  <a:lnTo>
                    <a:pt x="164" y="196"/>
                  </a:lnTo>
                  <a:lnTo>
                    <a:pt x="162" y="192"/>
                  </a:lnTo>
                  <a:lnTo>
                    <a:pt x="162" y="182"/>
                  </a:lnTo>
                  <a:lnTo>
                    <a:pt x="162" y="60"/>
                  </a:lnTo>
                  <a:lnTo>
                    <a:pt x="160" y="44"/>
                  </a:lnTo>
                  <a:lnTo>
                    <a:pt x="156" y="32"/>
                  </a:lnTo>
                  <a:lnTo>
                    <a:pt x="150" y="20"/>
                  </a:lnTo>
                  <a:lnTo>
                    <a:pt x="140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20" y="22"/>
                  </a:lnTo>
                  <a:lnTo>
                    <a:pt x="20" y="78"/>
                  </a:lnTo>
                  <a:lnTo>
                    <a:pt x="26" y="64"/>
                  </a:lnTo>
                  <a:lnTo>
                    <a:pt x="30" y="52"/>
                  </a:lnTo>
                  <a:lnTo>
                    <a:pt x="38" y="42"/>
                  </a:lnTo>
                  <a:lnTo>
                    <a:pt x="44" y="34"/>
                  </a:lnTo>
                  <a:lnTo>
                    <a:pt x="52" y="26"/>
                  </a:lnTo>
                  <a:lnTo>
                    <a:pt x="62" y="22"/>
                  </a:lnTo>
                  <a:lnTo>
                    <a:pt x="74" y="18"/>
                  </a:lnTo>
                  <a:lnTo>
                    <a:pt x="86" y="16"/>
                  </a:lnTo>
                  <a:lnTo>
                    <a:pt x="94" y="18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20" y="34"/>
                  </a:lnTo>
                  <a:lnTo>
                    <a:pt x="122" y="42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70"/>
                  </a:lnTo>
                  <a:lnTo>
                    <a:pt x="122" y="76"/>
                  </a:lnTo>
                  <a:lnTo>
                    <a:pt x="116" y="82"/>
                  </a:lnTo>
                  <a:lnTo>
                    <a:pt x="106" y="86"/>
                  </a:lnTo>
                  <a:lnTo>
                    <a:pt x="68" y="98"/>
                  </a:lnTo>
                  <a:lnTo>
                    <a:pt x="44" y="106"/>
                  </a:lnTo>
                  <a:lnTo>
                    <a:pt x="30" y="112"/>
                  </a:lnTo>
                  <a:lnTo>
                    <a:pt x="16" y="122"/>
                  </a:lnTo>
                  <a:lnTo>
                    <a:pt x="8" y="134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4" y="182"/>
                  </a:lnTo>
                  <a:lnTo>
                    <a:pt x="8" y="190"/>
                  </a:lnTo>
                  <a:lnTo>
                    <a:pt x="14" y="200"/>
                  </a:lnTo>
                  <a:lnTo>
                    <a:pt x="22" y="208"/>
                  </a:lnTo>
                  <a:lnTo>
                    <a:pt x="30" y="214"/>
                  </a:lnTo>
                  <a:lnTo>
                    <a:pt x="42" y="218"/>
                  </a:lnTo>
                  <a:lnTo>
                    <a:pt x="54" y="218"/>
                  </a:lnTo>
                  <a:lnTo>
                    <a:pt x="70" y="218"/>
                  </a:lnTo>
                  <a:lnTo>
                    <a:pt x="84" y="214"/>
                  </a:lnTo>
                  <a:lnTo>
                    <a:pt x="98" y="206"/>
                  </a:lnTo>
                  <a:lnTo>
                    <a:pt x="112" y="196"/>
                  </a:lnTo>
                  <a:lnTo>
                    <a:pt x="120" y="174"/>
                  </a:lnTo>
                  <a:lnTo>
                    <a:pt x="110" y="182"/>
                  </a:lnTo>
                  <a:lnTo>
                    <a:pt x="98" y="188"/>
                  </a:lnTo>
                  <a:lnTo>
                    <a:pt x="8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58" y="190"/>
                  </a:lnTo>
                  <a:lnTo>
                    <a:pt x="52" y="188"/>
                  </a:lnTo>
                  <a:lnTo>
                    <a:pt x="48" y="182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8" y="164"/>
                  </a:lnTo>
                  <a:lnTo>
                    <a:pt x="38" y="156"/>
                  </a:lnTo>
                  <a:lnTo>
                    <a:pt x="38" y="148"/>
                  </a:lnTo>
                  <a:lnTo>
                    <a:pt x="40" y="142"/>
                  </a:lnTo>
                  <a:lnTo>
                    <a:pt x="44" y="136"/>
                  </a:lnTo>
                  <a:lnTo>
                    <a:pt x="48" y="130"/>
                  </a:lnTo>
                  <a:lnTo>
                    <a:pt x="60" y="122"/>
                  </a:lnTo>
                  <a:lnTo>
                    <a:pt x="76" y="114"/>
                  </a:lnTo>
                  <a:lnTo>
                    <a:pt x="108" y="104"/>
                  </a:lnTo>
                  <a:lnTo>
                    <a:pt x="124" y="96"/>
                  </a:lnTo>
                  <a:lnTo>
                    <a:pt x="124" y="170"/>
                  </a:lnTo>
                  <a:lnTo>
                    <a:pt x="124" y="184"/>
                  </a:lnTo>
                  <a:lnTo>
                    <a:pt x="126" y="198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40" y="218"/>
                  </a:lnTo>
                  <a:lnTo>
                    <a:pt x="176" y="204"/>
                  </a:lnTo>
                  <a:lnTo>
                    <a:pt x="168" y="200"/>
                  </a:lnTo>
                  <a:lnTo>
                    <a:pt x="164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273" y="1414"/>
              <a:ext cx="96" cy="120"/>
            </a:xfrm>
            <a:custGeom>
              <a:avLst/>
              <a:gdLst>
                <a:gd name="T0" fmla="*/ 22 w 96"/>
                <a:gd name="T1" fmla="*/ 8 h 120"/>
                <a:gd name="T2" fmla="*/ 22 w 96"/>
                <a:gd name="T3" fmla="*/ 82 h 120"/>
                <a:gd name="T4" fmla="*/ 22 w 96"/>
                <a:gd name="T5" fmla="*/ 82 h 120"/>
                <a:gd name="T6" fmla="*/ 24 w 96"/>
                <a:gd name="T7" fmla="*/ 92 h 120"/>
                <a:gd name="T8" fmla="*/ 28 w 96"/>
                <a:gd name="T9" fmla="*/ 100 h 120"/>
                <a:gd name="T10" fmla="*/ 32 w 96"/>
                <a:gd name="T11" fmla="*/ 106 h 120"/>
                <a:gd name="T12" fmla="*/ 36 w 96"/>
                <a:gd name="T13" fmla="*/ 108 h 120"/>
                <a:gd name="T14" fmla="*/ 44 w 96"/>
                <a:gd name="T15" fmla="*/ 110 h 120"/>
                <a:gd name="T16" fmla="*/ 52 w 96"/>
                <a:gd name="T17" fmla="*/ 112 h 120"/>
                <a:gd name="T18" fmla="*/ 52 w 96"/>
                <a:gd name="T19" fmla="*/ 112 h 120"/>
                <a:gd name="T20" fmla="*/ 60 w 96"/>
                <a:gd name="T21" fmla="*/ 112 h 120"/>
                <a:gd name="T22" fmla="*/ 66 w 96"/>
                <a:gd name="T23" fmla="*/ 110 h 120"/>
                <a:gd name="T24" fmla="*/ 72 w 96"/>
                <a:gd name="T25" fmla="*/ 106 h 120"/>
                <a:gd name="T26" fmla="*/ 76 w 96"/>
                <a:gd name="T27" fmla="*/ 102 h 120"/>
                <a:gd name="T28" fmla="*/ 78 w 96"/>
                <a:gd name="T29" fmla="*/ 98 h 120"/>
                <a:gd name="T30" fmla="*/ 80 w 96"/>
                <a:gd name="T31" fmla="*/ 92 h 120"/>
                <a:gd name="T32" fmla="*/ 82 w 96"/>
                <a:gd name="T33" fmla="*/ 82 h 120"/>
                <a:gd name="T34" fmla="*/ 82 w 96"/>
                <a:gd name="T35" fmla="*/ 8 h 120"/>
                <a:gd name="T36" fmla="*/ 82 w 96"/>
                <a:gd name="T37" fmla="*/ 8 h 120"/>
                <a:gd name="T38" fmla="*/ 80 w 96"/>
                <a:gd name="T39" fmla="*/ 2 h 120"/>
                <a:gd name="T40" fmla="*/ 76 w 96"/>
                <a:gd name="T41" fmla="*/ 0 h 120"/>
                <a:gd name="T42" fmla="*/ 96 w 96"/>
                <a:gd name="T43" fmla="*/ 0 h 120"/>
                <a:gd name="T44" fmla="*/ 96 w 96"/>
                <a:gd name="T45" fmla="*/ 0 h 120"/>
                <a:gd name="T46" fmla="*/ 92 w 96"/>
                <a:gd name="T47" fmla="*/ 2 h 120"/>
                <a:gd name="T48" fmla="*/ 92 w 96"/>
                <a:gd name="T49" fmla="*/ 8 h 120"/>
                <a:gd name="T50" fmla="*/ 90 w 96"/>
                <a:gd name="T51" fmla="*/ 80 h 120"/>
                <a:gd name="T52" fmla="*/ 90 w 96"/>
                <a:gd name="T53" fmla="*/ 80 h 120"/>
                <a:gd name="T54" fmla="*/ 90 w 96"/>
                <a:gd name="T55" fmla="*/ 90 h 120"/>
                <a:gd name="T56" fmla="*/ 88 w 96"/>
                <a:gd name="T57" fmla="*/ 98 h 120"/>
                <a:gd name="T58" fmla="*/ 84 w 96"/>
                <a:gd name="T59" fmla="*/ 106 h 120"/>
                <a:gd name="T60" fmla="*/ 78 w 96"/>
                <a:gd name="T61" fmla="*/ 110 h 120"/>
                <a:gd name="T62" fmla="*/ 72 w 96"/>
                <a:gd name="T63" fmla="*/ 114 h 120"/>
                <a:gd name="T64" fmla="*/ 66 w 96"/>
                <a:gd name="T65" fmla="*/ 118 h 120"/>
                <a:gd name="T66" fmla="*/ 50 w 96"/>
                <a:gd name="T67" fmla="*/ 120 h 120"/>
                <a:gd name="T68" fmla="*/ 50 w 96"/>
                <a:gd name="T69" fmla="*/ 120 h 120"/>
                <a:gd name="T70" fmla="*/ 36 w 96"/>
                <a:gd name="T71" fmla="*/ 118 h 120"/>
                <a:gd name="T72" fmla="*/ 28 w 96"/>
                <a:gd name="T73" fmla="*/ 116 h 120"/>
                <a:gd name="T74" fmla="*/ 22 w 96"/>
                <a:gd name="T75" fmla="*/ 112 h 120"/>
                <a:gd name="T76" fmla="*/ 14 w 96"/>
                <a:gd name="T77" fmla="*/ 106 h 120"/>
                <a:gd name="T78" fmla="*/ 10 w 96"/>
                <a:gd name="T79" fmla="*/ 100 h 120"/>
                <a:gd name="T80" fmla="*/ 6 w 96"/>
                <a:gd name="T81" fmla="*/ 90 h 120"/>
                <a:gd name="T82" fmla="*/ 6 w 96"/>
                <a:gd name="T83" fmla="*/ 80 h 120"/>
                <a:gd name="T84" fmla="*/ 6 w 96"/>
                <a:gd name="T85" fmla="*/ 8 h 120"/>
                <a:gd name="T86" fmla="*/ 6 w 96"/>
                <a:gd name="T87" fmla="*/ 8 h 120"/>
                <a:gd name="T88" fmla="*/ 4 w 96"/>
                <a:gd name="T89" fmla="*/ 2 h 120"/>
                <a:gd name="T90" fmla="*/ 0 w 96"/>
                <a:gd name="T91" fmla="*/ 0 h 120"/>
                <a:gd name="T92" fmla="*/ 28 w 96"/>
                <a:gd name="T93" fmla="*/ 0 h 120"/>
                <a:gd name="T94" fmla="*/ 28 w 96"/>
                <a:gd name="T95" fmla="*/ 0 h 120"/>
                <a:gd name="T96" fmla="*/ 24 w 96"/>
                <a:gd name="T97" fmla="*/ 2 h 120"/>
                <a:gd name="T98" fmla="*/ 22 w 96"/>
                <a:gd name="T99" fmla="*/ 8 h 120"/>
                <a:gd name="T100" fmla="*/ 22 w 96"/>
                <a:gd name="T101" fmla="*/ 8 h 1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"/>
                <a:gd name="T154" fmla="*/ 0 h 120"/>
                <a:gd name="T155" fmla="*/ 96 w 96"/>
                <a:gd name="T156" fmla="*/ 120 h 1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" h="120">
                  <a:moveTo>
                    <a:pt x="22" y="8"/>
                  </a:moveTo>
                  <a:lnTo>
                    <a:pt x="22" y="82"/>
                  </a:lnTo>
                  <a:lnTo>
                    <a:pt x="24" y="92"/>
                  </a:lnTo>
                  <a:lnTo>
                    <a:pt x="28" y="100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44" y="110"/>
                  </a:lnTo>
                  <a:lnTo>
                    <a:pt x="52" y="112"/>
                  </a:lnTo>
                  <a:lnTo>
                    <a:pt x="60" y="112"/>
                  </a:lnTo>
                  <a:lnTo>
                    <a:pt x="66" y="110"/>
                  </a:lnTo>
                  <a:lnTo>
                    <a:pt x="72" y="106"/>
                  </a:lnTo>
                  <a:lnTo>
                    <a:pt x="76" y="102"/>
                  </a:lnTo>
                  <a:lnTo>
                    <a:pt x="78" y="98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2" y="8"/>
                  </a:lnTo>
                  <a:lnTo>
                    <a:pt x="90" y="80"/>
                  </a:lnTo>
                  <a:lnTo>
                    <a:pt x="90" y="90"/>
                  </a:lnTo>
                  <a:lnTo>
                    <a:pt x="88" y="98"/>
                  </a:lnTo>
                  <a:lnTo>
                    <a:pt x="84" y="106"/>
                  </a:lnTo>
                  <a:lnTo>
                    <a:pt x="78" y="110"/>
                  </a:lnTo>
                  <a:lnTo>
                    <a:pt x="72" y="114"/>
                  </a:lnTo>
                  <a:lnTo>
                    <a:pt x="66" y="118"/>
                  </a:lnTo>
                  <a:lnTo>
                    <a:pt x="50" y="120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22" y="112"/>
                  </a:lnTo>
                  <a:lnTo>
                    <a:pt x="14" y="106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6" y="8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1379" y="1414"/>
              <a:ext cx="108" cy="122"/>
            </a:xfrm>
            <a:custGeom>
              <a:avLst/>
              <a:gdLst>
                <a:gd name="T0" fmla="*/ 94 w 108"/>
                <a:gd name="T1" fmla="*/ 8 h 122"/>
                <a:gd name="T2" fmla="*/ 94 w 108"/>
                <a:gd name="T3" fmla="*/ 8 h 122"/>
                <a:gd name="T4" fmla="*/ 94 w 108"/>
                <a:gd name="T5" fmla="*/ 2 h 122"/>
                <a:gd name="T6" fmla="*/ 90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2 h 122"/>
                <a:gd name="T14" fmla="*/ 104 w 108"/>
                <a:gd name="T15" fmla="*/ 8 h 122"/>
                <a:gd name="T16" fmla="*/ 104 w 108"/>
                <a:gd name="T17" fmla="*/ 122 h 122"/>
                <a:gd name="T18" fmla="*/ 104 w 108"/>
                <a:gd name="T19" fmla="*/ 122 h 122"/>
                <a:gd name="T20" fmla="*/ 62 w 108"/>
                <a:gd name="T21" fmla="*/ 70 h 122"/>
                <a:gd name="T22" fmla="*/ 20 w 108"/>
                <a:gd name="T23" fmla="*/ 18 h 122"/>
                <a:gd name="T24" fmla="*/ 20 w 108"/>
                <a:gd name="T25" fmla="*/ 110 h 122"/>
                <a:gd name="T26" fmla="*/ 20 w 108"/>
                <a:gd name="T27" fmla="*/ 110 h 122"/>
                <a:gd name="T28" fmla="*/ 22 w 108"/>
                <a:gd name="T29" fmla="*/ 116 h 122"/>
                <a:gd name="T30" fmla="*/ 24 w 108"/>
                <a:gd name="T31" fmla="*/ 118 h 122"/>
                <a:gd name="T32" fmla="*/ 6 w 108"/>
                <a:gd name="T33" fmla="*/ 118 h 122"/>
                <a:gd name="T34" fmla="*/ 6 w 108"/>
                <a:gd name="T35" fmla="*/ 118 h 122"/>
                <a:gd name="T36" fmla="*/ 10 w 108"/>
                <a:gd name="T37" fmla="*/ 116 h 122"/>
                <a:gd name="T38" fmla="*/ 10 w 108"/>
                <a:gd name="T39" fmla="*/ 110 h 122"/>
                <a:gd name="T40" fmla="*/ 10 w 108"/>
                <a:gd name="T41" fmla="*/ 14 h 122"/>
                <a:gd name="T42" fmla="*/ 10 w 108"/>
                <a:gd name="T43" fmla="*/ 14 h 122"/>
                <a:gd name="T44" fmla="*/ 10 w 108"/>
                <a:gd name="T45" fmla="*/ 10 h 122"/>
                <a:gd name="T46" fmla="*/ 8 w 108"/>
                <a:gd name="T47" fmla="*/ 6 h 122"/>
                <a:gd name="T48" fmla="*/ 8 w 108"/>
                <a:gd name="T49" fmla="*/ 6 h 122"/>
                <a:gd name="T50" fmla="*/ 6 w 108"/>
                <a:gd name="T51" fmla="*/ 2 h 122"/>
                <a:gd name="T52" fmla="*/ 0 w 108"/>
                <a:gd name="T53" fmla="*/ 0 h 122"/>
                <a:gd name="T54" fmla="*/ 26 w 108"/>
                <a:gd name="T55" fmla="*/ 0 h 122"/>
                <a:gd name="T56" fmla="*/ 94 w 108"/>
                <a:gd name="T57" fmla="*/ 84 h 122"/>
                <a:gd name="T58" fmla="*/ 94 w 108"/>
                <a:gd name="T59" fmla="*/ 8 h 122"/>
                <a:gd name="T60" fmla="*/ 94 w 108"/>
                <a:gd name="T61" fmla="*/ 8 h 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22"/>
                <a:gd name="T95" fmla="*/ 108 w 108"/>
                <a:gd name="T96" fmla="*/ 122 h 1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22">
                  <a:moveTo>
                    <a:pt x="94" y="8"/>
                  </a:moveTo>
                  <a:lnTo>
                    <a:pt x="94" y="8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4" y="8"/>
                  </a:lnTo>
                  <a:lnTo>
                    <a:pt x="104" y="122"/>
                  </a:lnTo>
                  <a:lnTo>
                    <a:pt x="62" y="70"/>
                  </a:lnTo>
                  <a:lnTo>
                    <a:pt x="20" y="1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6" y="118"/>
                  </a:lnTo>
                  <a:lnTo>
                    <a:pt x="10" y="116"/>
                  </a:lnTo>
                  <a:lnTo>
                    <a:pt x="10" y="11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94" y="84"/>
                  </a:lnTo>
                  <a:lnTo>
                    <a:pt x="9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1505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18"/>
                <a:gd name="T56" fmla="*/ 26 w 26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1539" y="1414"/>
              <a:ext cx="108" cy="122"/>
            </a:xfrm>
            <a:custGeom>
              <a:avLst/>
              <a:gdLst>
                <a:gd name="T0" fmla="*/ 92 w 108"/>
                <a:gd name="T1" fmla="*/ 8 h 122"/>
                <a:gd name="T2" fmla="*/ 92 w 108"/>
                <a:gd name="T3" fmla="*/ 8 h 122"/>
                <a:gd name="T4" fmla="*/ 92 w 108"/>
                <a:gd name="T5" fmla="*/ 2 h 122"/>
                <a:gd name="T6" fmla="*/ 88 w 108"/>
                <a:gd name="T7" fmla="*/ 0 h 122"/>
                <a:gd name="T8" fmla="*/ 108 w 108"/>
                <a:gd name="T9" fmla="*/ 0 h 122"/>
                <a:gd name="T10" fmla="*/ 108 w 108"/>
                <a:gd name="T11" fmla="*/ 0 h 122"/>
                <a:gd name="T12" fmla="*/ 104 w 108"/>
                <a:gd name="T13" fmla="*/ 4 h 122"/>
                <a:gd name="T14" fmla="*/ 100 w 108"/>
                <a:gd name="T15" fmla="*/ 8 h 122"/>
                <a:gd name="T16" fmla="*/ 100 w 108"/>
                <a:gd name="T17" fmla="*/ 8 h 122"/>
                <a:gd name="T18" fmla="*/ 58 w 108"/>
                <a:gd name="T19" fmla="*/ 122 h 122"/>
                <a:gd name="T20" fmla="*/ 58 w 108"/>
                <a:gd name="T21" fmla="*/ 122 h 122"/>
                <a:gd name="T22" fmla="*/ 10 w 108"/>
                <a:gd name="T23" fmla="*/ 8 h 122"/>
                <a:gd name="T24" fmla="*/ 10 w 108"/>
                <a:gd name="T25" fmla="*/ 8 h 122"/>
                <a:gd name="T26" fmla="*/ 6 w 108"/>
                <a:gd name="T27" fmla="*/ 4 h 122"/>
                <a:gd name="T28" fmla="*/ 0 w 108"/>
                <a:gd name="T29" fmla="*/ 0 h 122"/>
                <a:gd name="T30" fmla="*/ 32 w 108"/>
                <a:gd name="T31" fmla="*/ 0 h 122"/>
                <a:gd name="T32" fmla="*/ 32 w 108"/>
                <a:gd name="T33" fmla="*/ 0 h 122"/>
                <a:gd name="T34" fmla="*/ 30 w 108"/>
                <a:gd name="T35" fmla="*/ 2 h 122"/>
                <a:gd name="T36" fmla="*/ 28 w 108"/>
                <a:gd name="T37" fmla="*/ 4 h 122"/>
                <a:gd name="T38" fmla="*/ 30 w 108"/>
                <a:gd name="T39" fmla="*/ 10 h 122"/>
                <a:gd name="T40" fmla="*/ 30 w 108"/>
                <a:gd name="T41" fmla="*/ 10 h 122"/>
                <a:gd name="T42" fmla="*/ 60 w 108"/>
                <a:gd name="T43" fmla="*/ 90 h 122"/>
                <a:gd name="T44" fmla="*/ 60 w 108"/>
                <a:gd name="T45" fmla="*/ 90 h 122"/>
                <a:gd name="T46" fmla="*/ 92 w 108"/>
                <a:gd name="T47" fmla="*/ 8 h 122"/>
                <a:gd name="T48" fmla="*/ 92 w 108"/>
                <a:gd name="T49" fmla="*/ 8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22"/>
                <a:gd name="T77" fmla="*/ 108 w 108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22">
                  <a:moveTo>
                    <a:pt x="92" y="8"/>
                  </a:moveTo>
                  <a:lnTo>
                    <a:pt x="92" y="8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4" y="4"/>
                  </a:lnTo>
                  <a:lnTo>
                    <a:pt x="100" y="8"/>
                  </a:lnTo>
                  <a:lnTo>
                    <a:pt x="58" y="122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60" y="90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/>
          </p:nvSpPr>
          <p:spPr bwMode="auto">
            <a:xfrm>
              <a:off x="1653" y="1414"/>
              <a:ext cx="74" cy="118"/>
            </a:xfrm>
            <a:custGeom>
              <a:avLst/>
              <a:gdLst>
                <a:gd name="T0" fmla="*/ 66 w 74"/>
                <a:gd name="T1" fmla="*/ 16 h 118"/>
                <a:gd name="T2" fmla="*/ 66 w 74"/>
                <a:gd name="T3" fmla="*/ 16 h 118"/>
                <a:gd name="T4" fmla="*/ 60 w 74"/>
                <a:gd name="T5" fmla="*/ 10 h 118"/>
                <a:gd name="T6" fmla="*/ 52 w 74"/>
                <a:gd name="T7" fmla="*/ 8 h 118"/>
                <a:gd name="T8" fmla="*/ 52 w 74"/>
                <a:gd name="T9" fmla="*/ 8 h 118"/>
                <a:gd name="T10" fmla="*/ 22 w 74"/>
                <a:gd name="T11" fmla="*/ 8 h 118"/>
                <a:gd name="T12" fmla="*/ 22 w 74"/>
                <a:gd name="T13" fmla="*/ 48 h 118"/>
                <a:gd name="T14" fmla="*/ 50 w 74"/>
                <a:gd name="T15" fmla="*/ 48 h 118"/>
                <a:gd name="T16" fmla="*/ 50 w 74"/>
                <a:gd name="T17" fmla="*/ 48 h 118"/>
                <a:gd name="T18" fmla="*/ 54 w 74"/>
                <a:gd name="T19" fmla="*/ 46 h 118"/>
                <a:gd name="T20" fmla="*/ 56 w 74"/>
                <a:gd name="T21" fmla="*/ 44 h 118"/>
                <a:gd name="T22" fmla="*/ 56 w 74"/>
                <a:gd name="T23" fmla="*/ 62 h 118"/>
                <a:gd name="T24" fmla="*/ 56 w 74"/>
                <a:gd name="T25" fmla="*/ 62 h 118"/>
                <a:gd name="T26" fmla="*/ 54 w 74"/>
                <a:gd name="T27" fmla="*/ 58 h 118"/>
                <a:gd name="T28" fmla="*/ 50 w 74"/>
                <a:gd name="T29" fmla="*/ 58 h 118"/>
                <a:gd name="T30" fmla="*/ 22 w 74"/>
                <a:gd name="T31" fmla="*/ 58 h 118"/>
                <a:gd name="T32" fmla="*/ 22 w 74"/>
                <a:gd name="T33" fmla="*/ 108 h 118"/>
                <a:gd name="T34" fmla="*/ 22 w 74"/>
                <a:gd name="T35" fmla="*/ 108 h 118"/>
                <a:gd name="T36" fmla="*/ 42 w 74"/>
                <a:gd name="T37" fmla="*/ 110 h 118"/>
                <a:gd name="T38" fmla="*/ 42 w 74"/>
                <a:gd name="T39" fmla="*/ 110 h 118"/>
                <a:gd name="T40" fmla="*/ 54 w 74"/>
                <a:gd name="T41" fmla="*/ 110 h 118"/>
                <a:gd name="T42" fmla="*/ 62 w 74"/>
                <a:gd name="T43" fmla="*/ 108 h 118"/>
                <a:gd name="T44" fmla="*/ 68 w 74"/>
                <a:gd name="T45" fmla="*/ 104 h 118"/>
                <a:gd name="T46" fmla="*/ 74 w 74"/>
                <a:gd name="T47" fmla="*/ 98 h 118"/>
                <a:gd name="T48" fmla="*/ 70 w 74"/>
                <a:gd name="T49" fmla="*/ 118 h 118"/>
                <a:gd name="T50" fmla="*/ 0 w 74"/>
                <a:gd name="T51" fmla="*/ 118 h 118"/>
                <a:gd name="T52" fmla="*/ 0 w 74"/>
                <a:gd name="T53" fmla="*/ 118 h 118"/>
                <a:gd name="T54" fmla="*/ 4 w 74"/>
                <a:gd name="T55" fmla="*/ 116 h 118"/>
                <a:gd name="T56" fmla="*/ 6 w 74"/>
                <a:gd name="T57" fmla="*/ 110 h 118"/>
                <a:gd name="T58" fmla="*/ 6 w 74"/>
                <a:gd name="T59" fmla="*/ 8 h 118"/>
                <a:gd name="T60" fmla="*/ 6 w 74"/>
                <a:gd name="T61" fmla="*/ 8 h 118"/>
                <a:gd name="T62" fmla="*/ 4 w 74"/>
                <a:gd name="T63" fmla="*/ 2 h 118"/>
                <a:gd name="T64" fmla="*/ 0 w 74"/>
                <a:gd name="T65" fmla="*/ 0 h 118"/>
                <a:gd name="T66" fmla="*/ 66 w 74"/>
                <a:gd name="T67" fmla="*/ 0 h 118"/>
                <a:gd name="T68" fmla="*/ 66 w 74"/>
                <a:gd name="T69" fmla="*/ 16 h 118"/>
                <a:gd name="T70" fmla="*/ 66 w 74"/>
                <a:gd name="T71" fmla="*/ 16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118"/>
                <a:gd name="T110" fmla="*/ 74 w 74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118">
                  <a:moveTo>
                    <a:pt x="66" y="16"/>
                  </a:moveTo>
                  <a:lnTo>
                    <a:pt x="66" y="16"/>
                  </a:lnTo>
                  <a:lnTo>
                    <a:pt x="60" y="10"/>
                  </a:lnTo>
                  <a:lnTo>
                    <a:pt x="52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08"/>
                  </a:lnTo>
                  <a:lnTo>
                    <a:pt x="42" y="110"/>
                  </a:lnTo>
                  <a:lnTo>
                    <a:pt x="54" y="110"/>
                  </a:lnTo>
                  <a:lnTo>
                    <a:pt x="62" y="108"/>
                  </a:lnTo>
                  <a:lnTo>
                    <a:pt x="68" y="104"/>
                  </a:lnTo>
                  <a:lnTo>
                    <a:pt x="74" y="98"/>
                  </a:lnTo>
                  <a:lnTo>
                    <a:pt x="70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Freeform 75"/>
            <p:cNvSpPr>
              <a:spLocks noEditPoints="1"/>
            </p:cNvSpPr>
            <p:nvPr/>
          </p:nvSpPr>
          <p:spPr bwMode="auto">
            <a:xfrm>
              <a:off x="1735" y="1414"/>
              <a:ext cx="102" cy="118"/>
            </a:xfrm>
            <a:custGeom>
              <a:avLst/>
              <a:gdLst>
                <a:gd name="T0" fmla="*/ 48 w 102"/>
                <a:gd name="T1" fmla="*/ 58 h 118"/>
                <a:gd name="T2" fmla="*/ 60 w 102"/>
                <a:gd name="T3" fmla="*/ 64 h 118"/>
                <a:gd name="T4" fmla="*/ 66 w 102"/>
                <a:gd name="T5" fmla="*/ 72 h 118"/>
                <a:gd name="T6" fmla="*/ 84 w 102"/>
                <a:gd name="T7" fmla="*/ 102 h 118"/>
                <a:gd name="T8" fmla="*/ 92 w 102"/>
                <a:gd name="T9" fmla="*/ 112 h 118"/>
                <a:gd name="T10" fmla="*/ 102 w 102"/>
                <a:gd name="T11" fmla="*/ 118 h 118"/>
                <a:gd name="T12" fmla="*/ 84 w 102"/>
                <a:gd name="T13" fmla="*/ 118 h 118"/>
                <a:gd name="T14" fmla="*/ 76 w 102"/>
                <a:gd name="T15" fmla="*/ 116 h 118"/>
                <a:gd name="T16" fmla="*/ 70 w 102"/>
                <a:gd name="T17" fmla="*/ 110 h 118"/>
                <a:gd name="T18" fmla="*/ 50 w 102"/>
                <a:gd name="T19" fmla="*/ 78 h 118"/>
                <a:gd name="T20" fmla="*/ 38 w 102"/>
                <a:gd name="T21" fmla="*/ 64 h 118"/>
                <a:gd name="T22" fmla="*/ 32 w 102"/>
                <a:gd name="T23" fmla="*/ 64 h 118"/>
                <a:gd name="T24" fmla="*/ 22 w 102"/>
                <a:gd name="T25" fmla="*/ 110 h 118"/>
                <a:gd name="T26" fmla="*/ 24 w 102"/>
                <a:gd name="T27" fmla="*/ 116 h 118"/>
                <a:gd name="T28" fmla="*/ 0 w 102"/>
                <a:gd name="T29" fmla="*/ 118 h 118"/>
                <a:gd name="T30" fmla="*/ 4 w 102"/>
                <a:gd name="T31" fmla="*/ 116 h 118"/>
                <a:gd name="T32" fmla="*/ 6 w 102"/>
                <a:gd name="T33" fmla="*/ 8 h 118"/>
                <a:gd name="T34" fmla="*/ 4 w 102"/>
                <a:gd name="T35" fmla="*/ 2 h 118"/>
                <a:gd name="T36" fmla="*/ 34 w 102"/>
                <a:gd name="T37" fmla="*/ 0 h 118"/>
                <a:gd name="T38" fmla="*/ 46 w 102"/>
                <a:gd name="T39" fmla="*/ 0 h 118"/>
                <a:gd name="T40" fmla="*/ 62 w 102"/>
                <a:gd name="T41" fmla="*/ 6 h 118"/>
                <a:gd name="T42" fmla="*/ 72 w 102"/>
                <a:gd name="T43" fmla="*/ 14 h 118"/>
                <a:gd name="T44" fmla="*/ 76 w 102"/>
                <a:gd name="T45" fmla="*/ 28 h 118"/>
                <a:gd name="T46" fmla="*/ 76 w 102"/>
                <a:gd name="T47" fmla="*/ 36 h 118"/>
                <a:gd name="T48" fmla="*/ 70 w 102"/>
                <a:gd name="T49" fmla="*/ 46 h 118"/>
                <a:gd name="T50" fmla="*/ 58 w 102"/>
                <a:gd name="T51" fmla="*/ 56 h 118"/>
                <a:gd name="T52" fmla="*/ 48 w 102"/>
                <a:gd name="T53" fmla="*/ 58 h 118"/>
                <a:gd name="T54" fmla="*/ 22 w 102"/>
                <a:gd name="T55" fmla="*/ 54 h 118"/>
                <a:gd name="T56" fmla="*/ 32 w 102"/>
                <a:gd name="T57" fmla="*/ 54 h 118"/>
                <a:gd name="T58" fmla="*/ 42 w 102"/>
                <a:gd name="T59" fmla="*/ 54 h 118"/>
                <a:gd name="T60" fmla="*/ 54 w 102"/>
                <a:gd name="T61" fmla="*/ 46 h 118"/>
                <a:gd name="T62" fmla="*/ 58 w 102"/>
                <a:gd name="T63" fmla="*/ 36 h 118"/>
                <a:gd name="T64" fmla="*/ 58 w 102"/>
                <a:gd name="T65" fmla="*/ 30 h 118"/>
                <a:gd name="T66" fmla="*/ 54 w 102"/>
                <a:gd name="T67" fmla="*/ 14 h 118"/>
                <a:gd name="T68" fmla="*/ 42 w 102"/>
                <a:gd name="T69" fmla="*/ 8 h 118"/>
                <a:gd name="T70" fmla="*/ 34 w 102"/>
                <a:gd name="T71" fmla="*/ 6 h 118"/>
                <a:gd name="T72" fmla="*/ 22 w 102"/>
                <a:gd name="T73" fmla="*/ 8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18"/>
                <a:gd name="T113" fmla="*/ 102 w 102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18">
                  <a:moveTo>
                    <a:pt x="48" y="58"/>
                  </a:moveTo>
                  <a:lnTo>
                    <a:pt x="48" y="58"/>
                  </a:lnTo>
                  <a:lnTo>
                    <a:pt x="54" y="60"/>
                  </a:lnTo>
                  <a:lnTo>
                    <a:pt x="60" y="64"/>
                  </a:lnTo>
                  <a:lnTo>
                    <a:pt x="66" y="72"/>
                  </a:lnTo>
                  <a:lnTo>
                    <a:pt x="76" y="88"/>
                  </a:lnTo>
                  <a:lnTo>
                    <a:pt x="84" y="102"/>
                  </a:lnTo>
                  <a:lnTo>
                    <a:pt x="92" y="112"/>
                  </a:lnTo>
                  <a:lnTo>
                    <a:pt x="98" y="116"/>
                  </a:lnTo>
                  <a:lnTo>
                    <a:pt x="102" y="118"/>
                  </a:lnTo>
                  <a:lnTo>
                    <a:pt x="84" y="118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0" y="110"/>
                  </a:lnTo>
                  <a:lnTo>
                    <a:pt x="50" y="7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2" y="64"/>
                  </a:lnTo>
                  <a:lnTo>
                    <a:pt x="22" y="110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4" y="116"/>
                  </a:lnTo>
                  <a:lnTo>
                    <a:pt x="6" y="1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6" y="28"/>
                  </a:lnTo>
                  <a:lnTo>
                    <a:pt x="76" y="36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66" y="50"/>
                  </a:lnTo>
                  <a:lnTo>
                    <a:pt x="58" y="56"/>
                  </a:lnTo>
                  <a:lnTo>
                    <a:pt x="48" y="58"/>
                  </a:lnTo>
                  <a:close/>
                  <a:moveTo>
                    <a:pt x="22" y="8"/>
                  </a:moveTo>
                  <a:lnTo>
                    <a:pt x="22" y="54"/>
                  </a:lnTo>
                  <a:lnTo>
                    <a:pt x="32" y="54"/>
                  </a:lnTo>
                  <a:lnTo>
                    <a:pt x="42" y="54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2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6"/>
                  </a:ln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auto">
            <a:xfrm>
              <a:off x="1837" y="1412"/>
              <a:ext cx="72" cy="122"/>
            </a:xfrm>
            <a:custGeom>
              <a:avLst/>
              <a:gdLst>
                <a:gd name="T0" fmla="*/ 72 w 72"/>
                <a:gd name="T1" fmla="*/ 86 h 122"/>
                <a:gd name="T2" fmla="*/ 68 w 72"/>
                <a:gd name="T3" fmla="*/ 100 h 122"/>
                <a:gd name="T4" fmla="*/ 60 w 72"/>
                <a:gd name="T5" fmla="*/ 112 h 122"/>
                <a:gd name="T6" fmla="*/ 48 w 72"/>
                <a:gd name="T7" fmla="*/ 120 h 122"/>
                <a:gd name="T8" fmla="*/ 34 w 72"/>
                <a:gd name="T9" fmla="*/ 122 h 122"/>
                <a:gd name="T10" fmla="*/ 24 w 72"/>
                <a:gd name="T11" fmla="*/ 120 h 122"/>
                <a:gd name="T12" fmla="*/ 2 w 72"/>
                <a:gd name="T13" fmla="*/ 112 h 122"/>
                <a:gd name="T14" fmla="*/ 0 w 72"/>
                <a:gd name="T15" fmla="*/ 86 h 122"/>
                <a:gd name="T16" fmla="*/ 10 w 72"/>
                <a:gd name="T17" fmla="*/ 104 h 122"/>
                <a:gd name="T18" fmla="*/ 26 w 72"/>
                <a:gd name="T19" fmla="*/ 114 h 122"/>
                <a:gd name="T20" fmla="*/ 32 w 72"/>
                <a:gd name="T21" fmla="*/ 114 h 122"/>
                <a:gd name="T22" fmla="*/ 44 w 72"/>
                <a:gd name="T23" fmla="*/ 112 h 122"/>
                <a:gd name="T24" fmla="*/ 52 w 72"/>
                <a:gd name="T25" fmla="*/ 106 h 122"/>
                <a:gd name="T26" fmla="*/ 56 w 72"/>
                <a:gd name="T27" fmla="*/ 92 h 122"/>
                <a:gd name="T28" fmla="*/ 56 w 72"/>
                <a:gd name="T29" fmla="*/ 86 h 122"/>
                <a:gd name="T30" fmla="*/ 48 w 72"/>
                <a:gd name="T31" fmla="*/ 74 h 122"/>
                <a:gd name="T32" fmla="*/ 26 w 72"/>
                <a:gd name="T33" fmla="*/ 62 h 122"/>
                <a:gd name="T34" fmla="*/ 16 w 72"/>
                <a:gd name="T35" fmla="*/ 56 h 122"/>
                <a:gd name="T36" fmla="*/ 2 w 72"/>
                <a:gd name="T37" fmla="*/ 40 h 122"/>
                <a:gd name="T38" fmla="*/ 2 w 72"/>
                <a:gd name="T39" fmla="*/ 30 h 122"/>
                <a:gd name="T40" fmla="*/ 4 w 72"/>
                <a:gd name="T41" fmla="*/ 18 h 122"/>
                <a:gd name="T42" fmla="*/ 14 w 72"/>
                <a:gd name="T43" fmla="*/ 8 h 122"/>
                <a:gd name="T44" fmla="*/ 38 w 72"/>
                <a:gd name="T45" fmla="*/ 0 h 122"/>
                <a:gd name="T46" fmla="*/ 50 w 72"/>
                <a:gd name="T47" fmla="*/ 2 h 122"/>
                <a:gd name="T48" fmla="*/ 62 w 72"/>
                <a:gd name="T49" fmla="*/ 6 h 122"/>
                <a:gd name="T50" fmla="*/ 64 w 72"/>
                <a:gd name="T51" fmla="*/ 30 h 122"/>
                <a:gd name="T52" fmla="*/ 54 w 72"/>
                <a:gd name="T53" fmla="*/ 16 h 122"/>
                <a:gd name="T54" fmla="*/ 40 w 72"/>
                <a:gd name="T55" fmla="*/ 8 h 122"/>
                <a:gd name="T56" fmla="*/ 34 w 72"/>
                <a:gd name="T57" fmla="*/ 8 h 122"/>
                <a:gd name="T58" fmla="*/ 20 w 72"/>
                <a:gd name="T59" fmla="*/ 14 h 122"/>
                <a:gd name="T60" fmla="*/ 16 w 72"/>
                <a:gd name="T61" fmla="*/ 26 h 122"/>
                <a:gd name="T62" fmla="*/ 16 w 72"/>
                <a:gd name="T63" fmla="*/ 32 h 122"/>
                <a:gd name="T64" fmla="*/ 28 w 72"/>
                <a:gd name="T65" fmla="*/ 44 h 122"/>
                <a:gd name="T66" fmla="*/ 40 w 72"/>
                <a:gd name="T67" fmla="*/ 48 h 122"/>
                <a:gd name="T68" fmla="*/ 62 w 72"/>
                <a:gd name="T69" fmla="*/ 62 h 122"/>
                <a:gd name="T70" fmla="*/ 70 w 72"/>
                <a:gd name="T71" fmla="*/ 72 h 122"/>
                <a:gd name="T72" fmla="*/ 72 w 72"/>
                <a:gd name="T73" fmla="*/ 86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"/>
                <a:gd name="T112" fmla="*/ 0 h 122"/>
                <a:gd name="T113" fmla="*/ 72 w 72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" h="122">
                  <a:moveTo>
                    <a:pt x="72" y="86"/>
                  </a:moveTo>
                  <a:lnTo>
                    <a:pt x="72" y="86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6"/>
                  </a:lnTo>
                  <a:lnTo>
                    <a:pt x="60" y="112"/>
                  </a:lnTo>
                  <a:lnTo>
                    <a:pt x="54" y="116"/>
                  </a:lnTo>
                  <a:lnTo>
                    <a:pt x="48" y="120"/>
                  </a:lnTo>
                  <a:lnTo>
                    <a:pt x="40" y="122"/>
                  </a:lnTo>
                  <a:lnTo>
                    <a:pt x="34" y="122"/>
                  </a:lnTo>
                  <a:lnTo>
                    <a:pt x="24" y="120"/>
                  </a:lnTo>
                  <a:lnTo>
                    <a:pt x="14" y="118"/>
                  </a:lnTo>
                  <a:lnTo>
                    <a:pt x="2" y="112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10" y="104"/>
                  </a:lnTo>
                  <a:lnTo>
                    <a:pt x="20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52" y="106"/>
                  </a:lnTo>
                  <a:lnTo>
                    <a:pt x="56" y="98"/>
                  </a:lnTo>
                  <a:lnTo>
                    <a:pt x="56" y="92"/>
                  </a:lnTo>
                  <a:lnTo>
                    <a:pt x="56" y="86"/>
                  </a:lnTo>
                  <a:lnTo>
                    <a:pt x="54" y="80"/>
                  </a:lnTo>
                  <a:lnTo>
                    <a:pt x="48" y="74"/>
                  </a:lnTo>
                  <a:lnTo>
                    <a:pt x="38" y="68"/>
                  </a:lnTo>
                  <a:lnTo>
                    <a:pt x="26" y="62"/>
                  </a:lnTo>
                  <a:lnTo>
                    <a:pt x="16" y="56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2" y="54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1921" y="1414"/>
              <a:ext cx="26" cy="118"/>
            </a:xfrm>
            <a:custGeom>
              <a:avLst/>
              <a:gdLst>
                <a:gd name="T0" fmla="*/ 26 w 26"/>
                <a:gd name="T1" fmla="*/ 0 h 118"/>
                <a:gd name="T2" fmla="*/ 26 w 26"/>
                <a:gd name="T3" fmla="*/ 0 h 118"/>
                <a:gd name="T4" fmla="*/ 22 w 26"/>
                <a:gd name="T5" fmla="*/ 2 h 118"/>
                <a:gd name="T6" fmla="*/ 20 w 26"/>
                <a:gd name="T7" fmla="*/ 8 h 118"/>
                <a:gd name="T8" fmla="*/ 20 w 26"/>
                <a:gd name="T9" fmla="*/ 110 h 118"/>
                <a:gd name="T10" fmla="*/ 20 w 26"/>
                <a:gd name="T11" fmla="*/ 110 h 118"/>
                <a:gd name="T12" fmla="*/ 22 w 26"/>
                <a:gd name="T13" fmla="*/ 116 h 118"/>
                <a:gd name="T14" fmla="*/ 26 w 26"/>
                <a:gd name="T15" fmla="*/ 118 h 118"/>
                <a:gd name="T16" fmla="*/ 0 w 26"/>
                <a:gd name="T17" fmla="*/ 118 h 118"/>
                <a:gd name="T18" fmla="*/ 0 w 26"/>
                <a:gd name="T19" fmla="*/ 118 h 118"/>
                <a:gd name="T20" fmla="*/ 2 w 26"/>
                <a:gd name="T21" fmla="*/ 116 h 118"/>
                <a:gd name="T22" fmla="*/ 4 w 26"/>
                <a:gd name="T23" fmla="*/ 110 h 118"/>
                <a:gd name="T24" fmla="*/ 4 w 26"/>
                <a:gd name="T25" fmla="*/ 8 h 118"/>
                <a:gd name="T26" fmla="*/ 4 w 26"/>
                <a:gd name="T27" fmla="*/ 8 h 118"/>
                <a:gd name="T28" fmla="*/ 2 w 26"/>
                <a:gd name="T29" fmla="*/ 2 h 118"/>
                <a:gd name="T30" fmla="*/ 0 w 26"/>
                <a:gd name="T31" fmla="*/ 0 h 118"/>
                <a:gd name="T32" fmla="*/ 26 w 26"/>
                <a:gd name="T33" fmla="*/ 0 h 118"/>
                <a:gd name="T34" fmla="*/ 26 w 26"/>
                <a:gd name="T35" fmla="*/ 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18"/>
                <a:gd name="T56" fmla="*/ 26 w 26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18">
                  <a:moveTo>
                    <a:pt x="26" y="0"/>
                  </a:moveTo>
                  <a:lnTo>
                    <a:pt x="26" y="0"/>
                  </a:lnTo>
                  <a:lnTo>
                    <a:pt x="22" y="2"/>
                  </a:lnTo>
                  <a:lnTo>
                    <a:pt x="20" y="8"/>
                  </a:lnTo>
                  <a:lnTo>
                    <a:pt x="20" y="110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8" name="Freeform 78"/>
            <p:cNvSpPr>
              <a:spLocks/>
            </p:cNvSpPr>
            <p:nvPr/>
          </p:nvSpPr>
          <p:spPr bwMode="auto">
            <a:xfrm>
              <a:off x="1955" y="1414"/>
              <a:ext cx="92" cy="118"/>
            </a:xfrm>
            <a:custGeom>
              <a:avLst/>
              <a:gdLst>
                <a:gd name="T0" fmla="*/ 56 w 92"/>
                <a:gd name="T1" fmla="*/ 8 h 118"/>
                <a:gd name="T2" fmla="*/ 56 w 92"/>
                <a:gd name="T3" fmla="*/ 110 h 118"/>
                <a:gd name="T4" fmla="*/ 56 w 92"/>
                <a:gd name="T5" fmla="*/ 110 h 118"/>
                <a:gd name="T6" fmla="*/ 56 w 92"/>
                <a:gd name="T7" fmla="*/ 116 h 118"/>
                <a:gd name="T8" fmla="*/ 60 w 92"/>
                <a:gd name="T9" fmla="*/ 118 h 118"/>
                <a:gd name="T10" fmla="*/ 34 w 92"/>
                <a:gd name="T11" fmla="*/ 118 h 118"/>
                <a:gd name="T12" fmla="*/ 34 w 92"/>
                <a:gd name="T13" fmla="*/ 118 h 118"/>
                <a:gd name="T14" fmla="*/ 38 w 92"/>
                <a:gd name="T15" fmla="*/ 116 h 118"/>
                <a:gd name="T16" fmla="*/ 38 w 92"/>
                <a:gd name="T17" fmla="*/ 110 h 118"/>
                <a:gd name="T18" fmla="*/ 38 w 92"/>
                <a:gd name="T19" fmla="*/ 8 h 118"/>
                <a:gd name="T20" fmla="*/ 38 w 92"/>
                <a:gd name="T21" fmla="*/ 8 h 118"/>
                <a:gd name="T22" fmla="*/ 10 w 92"/>
                <a:gd name="T23" fmla="*/ 10 h 118"/>
                <a:gd name="T24" fmla="*/ 10 w 92"/>
                <a:gd name="T25" fmla="*/ 10 h 118"/>
                <a:gd name="T26" fmla="*/ 8 w 92"/>
                <a:gd name="T27" fmla="*/ 10 h 118"/>
                <a:gd name="T28" fmla="*/ 4 w 92"/>
                <a:gd name="T29" fmla="*/ 12 h 118"/>
                <a:gd name="T30" fmla="*/ 0 w 92"/>
                <a:gd name="T31" fmla="*/ 16 h 118"/>
                <a:gd name="T32" fmla="*/ 0 w 92"/>
                <a:gd name="T33" fmla="*/ 0 h 118"/>
                <a:gd name="T34" fmla="*/ 92 w 92"/>
                <a:gd name="T35" fmla="*/ 0 h 118"/>
                <a:gd name="T36" fmla="*/ 92 w 92"/>
                <a:gd name="T37" fmla="*/ 16 h 118"/>
                <a:gd name="T38" fmla="*/ 92 w 92"/>
                <a:gd name="T39" fmla="*/ 16 h 118"/>
                <a:gd name="T40" fmla="*/ 90 w 92"/>
                <a:gd name="T41" fmla="*/ 12 h 118"/>
                <a:gd name="T42" fmla="*/ 84 w 92"/>
                <a:gd name="T43" fmla="*/ 10 h 118"/>
                <a:gd name="T44" fmla="*/ 84 w 92"/>
                <a:gd name="T45" fmla="*/ 10 h 118"/>
                <a:gd name="T46" fmla="*/ 56 w 92"/>
                <a:gd name="T47" fmla="*/ 8 h 118"/>
                <a:gd name="T48" fmla="*/ 56 w 92"/>
                <a:gd name="T49" fmla="*/ 8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118"/>
                <a:gd name="T77" fmla="*/ 92 w 92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118">
                  <a:moveTo>
                    <a:pt x="56" y="8"/>
                  </a:moveTo>
                  <a:lnTo>
                    <a:pt x="56" y="110"/>
                  </a:lnTo>
                  <a:lnTo>
                    <a:pt x="56" y="116"/>
                  </a:lnTo>
                  <a:lnTo>
                    <a:pt x="60" y="118"/>
                  </a:lnTo>
                  <a:lnTo>
                    <a:pt x="34" y="118"/>
                  </a:lnTo>
                  <a:lnTo>
                    <a:pt x="38" y="116"/>
                  </a:lnTo>
                  <a:lnTo>
                    <a:pt x="38" y="110"/>
                  </a:lnTo>
                  <a:lnTo>
                    <a:pt x="38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4" y="10"/>
                  </a:ln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9" name="Freeform 79"/>
            <p:cNvSpPr>
              <a:spLocks/>
            </p:cNvSpPr>
            <p:nvPr/>
          </p:nvSpPr>
          <p:spPr bwMode="auto">
            <a:xfrm>
              <a:off x="2051" y="1414"/>
              <a:ext cx="100" cy="118"/>
            </a:xfrm>
            <a:custGeom>
              <a:avLst/>
              <a:gdLst>
                <a:gd name="T0" fmla="*/ 100 w 100"/>
                <a:gd name="T1" fmla="*/ 0 h 118"/>
                <a:gd name="T2" fmla="*/ 100 w 100"/>
                <a:gd name="T3" fmla="*/ 0 h 118"/>
                <a:gd name="T4" fmla="*/ 92 w 100"/>
                <a:gd name="T5" fmla="*/ 4 h 118"/>
                <a:gd name="T6" fmla="*/ 88 w 100"/>
                <a:gd name="T7" fmla="*/ 10 h 118"/>
                <a:gd name="T8" fmla="*/ 60 w 100"/>
                <a:gd name="T9" fmla="*/ 62 h 118"/>
                <a:gd name="T10" fmla="*/ 60 w 100"/>
                <a:gd name="T11" fmla="*/ 110 h 118"/>
                <a:gd name="T12" fmla="*/ 60 w 100"/>
                <a:gd name="T13" fmla="*/ 110 h 118"/>
                <a:gd name="T14" fmla="*/ 62 w 100"/>
                <a:gd name="T15" fmla="*/ 116 h 118"/>
                <a:gd name="T16" fmla="*/ 68 w 100"/>
                <a:gd name="T17" fmla="*/ 118 h 118"/>
                <a:gd name="T18" fmla="*/ 38 w 100"/>
                <a:gd name="T19" fmla="*/ 118 h 118"/>
                <a:gd name="T20" fmla="*/ 38 w 100"/>
                <a:gd name="T21" fmla="*/ 118 h 118"/>
                <a:gd name="T22" fmla="*/ 42 w 100"/>
                <a:gd name="T23" fmla="*/ 116 h 118"/>
                <a:gd name="T24" fmla="*/ 44 w 100"/>
                <a:gd name="T25" fmla="*/ 114 h 118"/>
                <a:gd name="T26" fmla="*/ 44 w 100"/>
                <a:gd name="T27" fmla="*/ 110 h 118"/>
                <a:gd name="T28" fmla="*/ 44 w 100"/>
                <a:gd name="T29" fmla="*/ 62 h 118"/>
                <a:gd name="T30" fmla="*/ 10 w 100"/>
                <a:gd name="T31" fmla="*/ 8 h 118"/>
                <a:gd name="T32" fmla="*/ 10 w 100"/>
                <a:gd name="T33" fmla="*/ 8 h 118"/>
                <a:gd name="T34" fmla="*/ 6 w 100"/>
                <a:gd name="T35" fmla="*/ 4 h 118"/>
                <a:gd name="T36" fmla="*/ 0 w 100"/>
                <a:gd name="T37" fmla="*/ 0 h 118"/>
                <a:gd name="T38" fmla="*/ 34 w 100"/>
                <a:gd name="T39" fmla="*/ 0 h 118"/>
                <a:gd name="T40" fmla="*/ 34 w 100"/>
                <a:gd name="T41" fmla="*/ 0 h 118"/>
                <a:gd name="T42" fmla="*/ 32 w 100"/>
                <a:gd name="T43" fmla="*/ 0 h 118"/>
                <a:gd name="T44" fmla="*/ 30 w 100"/>
                <a:gd name="T45" fmla="*/ 2 h 118"/>
                <a:gd name="T46" fmla="*/ 30 w 100"/>
                <a:gd name="T47" fmla="*/ 6 h 118"/>
                <a:gd name="T48" fmla="*/ 32 w 100"/>
                <a:gd name="T49" fmla="*/ 10 h 118"/>
                <a:gd name="T50" fmla="*/ 56 w 100"/>
                <a:gd name="T51" fmla="*/ 54 h 118"/>
                <a:gd name="T52" fmla="*/ 80 w 100"/>
                <a:gd name="T53" fmla="*/ 8 h 118"/>
                <a:gd name="T54" fmla="*/ 80 w 100"/>
                <a:gd name="T55" fmla="*/ 8 h 118"/>
                <a:gd name="T56" fmla="*/ 80 w 100"/>
                <a:gd name="T57" fmla="*/ 4 h 118"/>
                <a:gd name="T58" fmla="*/ 80 w 100"/>
                <a:gd name="T59" fmla="*/ 2 h 118"/>
                <a:gd name="T60" fmla="*/ 76 w 100"/>
                <a:gd name="T61" fmla="*/ 0 h 118"/>
                <a:gd name="T62" fmla="*/ 100 w 100"/>
                <a:gd name="T63" fmla="*/ 0 h 118"/>
                <a:gd name="T64" fmla="*/ 100 w 100"/>
                <a:gd name="T65" fmla="*/ 0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18"/>
                <a:gd name="T101" fmla="*/ 100 w 100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18">
                  <a:moveTo>
                    <a:pt x="100" y="0"/>
                  </a:moveTo>
                  <a:lnTo>
                    <a:pt x="100" y="0"/>
                  </a:lnTo>
                  <a:lnTo>
                    <a:pt x="92" y="4"/>
                  </a:lnTo>
                  <a:lnTo>
                    <a:pt x="88" y="10"/>
                  </a:lnTo>
                  <a:lnTo>
                    <a:pt x="60" y="62"/>
                  </a:lnTo>
                  <a:lnTo>
                    <a:pt x="60" y="110"/>
                  </a:lnTo>
                  <a:lnTo>
                    <a:pt x="62" y="116"/>
                  </a:lnTo>
                  <a:lnTo>
                    <a:pt x="68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4" y="110"/>
                  </a:lnTo>
                  <a:lnTo>
                    <a:pt x="44" y="62"/>
                  </a:lnTo>
                  <a:lnTo>
                    <a:pt x="10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56" y="54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0" name="Freeform 80"/>
            <p:cNvSpPr>
              <a:spLocks noEditPoints="1"/>
            </p:cNvSpPr>
            <p:nvPr/>
          </p:nvSpPr>
          <p:spPr bwMode="auto">
            <a:xfrm>
              <a:off x="2203" y="1412"/>
              <a:ext cx="110" cy="122"/>
            </a:xfrm>
            <a:custGeom>
              <a:avLst/>
              <a:gdLst>
                <a:gd name="T0" fmla="*/ 54 w 110"/>
                <a:gd name="T1" fmla="*/ 122 h 122"/>
                <a:gd name="T2" fmla="*/ 34 w 110"/>
                <a:gd name="T3" fmla="*/ 116 h 122"/>
                <a:gd name="T4" fmla="*/ 16 w 110"/>
                <a:gd name="T5" fmla="*/ 104 h 122"/>
                <a:gd name="T6" fmla="*/ 4 w 110"/>
                <a:gd name="T7" fmla="*/ 84 h 122"/>
                <a:gd name="T8" fmla="*/ 0 w 110"/>
                <a:gd name="T9" fmla="*/ 60 h 122"/>
                <a:gd name="T10" fmla="*/ 2 w 110"/>
                <a:gd name="T11" fmla="*/ 48 h 122"/>
                <a:gd name="T12" fmla="*/ 10 w 110"/>
                <a:gd name="T13" fmla="*/ 28 h 122"/>
                <a:gd name="T14" fmla="*/ 24 w 110"/>
                <a:gd name="T15" fmla="*/ 10 h 122"/>
                <a:gd name="T16" fmla="*/ 44 w 110"/>
                <a:gd name="T17" fmla="*/ 2 h 122"/>
                <a:gd name="T18" fmla="*/ 58 w 110"/>
                <a:gd name="T19" fmla="*/ 0 h 122"/>
                <a:gd name="T20" fmla="*/ 76 w 110"/>
                <a:gd name="T21" fmla="*/ 4 h 122"/>
                <a:gd name="T22" fmla="*/ 94 w 110"/>
                <a:gd name="T23" fmla="*/ 16 h 122"/>
                <a:gd name="T24" fmla="*/ 106 w 110"/>
                <a:gd name="T25" fmla="*/ 36 h 122"/>
                <a:gd name="T26" fmla="*/ 110 w 110"/>
                <a:gd name="T27" fmla="*/ 62 h 122"/>
                <a:gd name="T28" fmla="*/ 110 w 110"/>
                <a:gd name="T29" fmla="*/ 76 h 122"/>
                <a:gd name="T30" fmla="*/ 100 w 110"/>
                <a:gd name="T31" fmla="*/ 98 h 122"/>
                <a:gd name="T32" fmla="*/ 84 w 110"/>
                <a:gd name="T33" fmla="*/ 114 h 122"/>
                <a:gd name="T34" fmla="*/ 64 w 110"/>
                <a:gd name="T35" fmla="*/ 122 h 122"/>
                <a:gd name="T36" fmla="*/ 54 w 110"/>
                <a:gd name="T37" fmla="*/ 122 h 122"/>
                <a:gd name="T38" fmla="*/ 18 w 110"/>
                <a:gd name="T39" fmla="*/ 58 h 122"/>
                <a:gd name="T40" fmla="*/ 22 w 110"/>
                <a:gd name="T41" fmla="*/ 84 h 122"/>
                <a:gd name="T42" fmla="*/ 30 w 110"/>
                <a:gd name="T43" fmla="*/ 100 h 122"/>
                <a:gd name="T44" fmla="*/ 42 w 110"/>
                <a:gd name="T45" fmla="*/ 110 h 122"/>
                <a:gd name="T46" fmla="*/ 56 w 110"/>
                <a:gd name="T47" fmla="*/ 114 h 122"/>
                <a:gd name="T48" fmla="*/ 64 w 110"/>
                <a:gd name="T49" fmla="*/ 112 h 122"/>
                <a:gd name="T50" fmla="*/ 78 w 110"/>
                <a:gd name="T51" fmla="*/ 106 h 122"/>
                <a:gd name="T52" fmla="*/ 86 w 110"/>
                <a:gd name="T53" fmla="*/ 92 h 122"/>
                <a:gd name="T54" fmla="*/ 92 w 110"/>
                <a:gd name="T55" fmla="*/ 74 h 122"/>
                <a:gd name="T56" fmla="*/ 92 w 110"/>
                <a:gd name="T57" fmla="*/ 62 h 122"/>
                <a:gd name="T58" fmla="*/ 90 w 110"/>
                <a:gd name="T59" fmla="*/ 40 h 122"/>
                <a:gd name="T60" fmla="*/ 82 w 110"/>
                <a:gd name="T61" fmla="*/ 22 h 122"/>
                <a:gd name="T62" fmla="*/ 72 w 110"/>
                <a:gd name="T63" fmla="*/ 12 h 122"/>
                <a:gd name="T64" fmla="*/ 56 w 110"/>
                <a:gd name="T65" fmla="*/ 8 h 122"/>
                <a:gd name="T66" fmla="*/ 48 w 110"/>
                <a:gd name="T67" fmla="*/ 8 h 122"/>
                <a:gd name="T68" fmla="*/ 34 w 110"/>
                <a:gd name="T69" fmla="*/ 16 h 122"/>
                <a:gd name="T70" fmla="*/ 24 w 110"/>
                <a:gd name="T71" fmla="*/ 28 h 122"/>
                <a:gd name="T72" fmla="*/ 20 w 110"/>
                <a:gd name="T73" fmla="*/ 46 h 122"/>
                <a:gd name="T74" fmla="*/ 18 w 110"/>
                <a:gd name="T75" fmla="*/ 58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22"/>
                <a:gd name="T116" fmla="*/ 110 w 110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22">
                  <a:moveTo>
                    <a:pt x="54" y="122"/>
                  </a:moveTo>
                  <a:lnTo>
                    <a:pt x="54" y="122"/>
                  </a:lnTo>
                  <a:lnTo>
                    <a:pt x="44" y="120"/>
                  </a:lnTo>
                  <a:lnTo>
                    <a:pt x="34" y="116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6" y="10"/>
                  </a:lnTo>
                  <a:lnTo>
                    <a:pt x="94" y="16"/>
                  </a:lnTo>
                  <a:lnTo>
                    <a:pt x="100" y="26"/>
                  </a:lnTo>
                  <a:lnTo>
                    <a:pt x="106" y="36"/>
                  </a:lnTo>
                  <a:lnTo>
                    <a:pt x="110" y="48"/>
                  </a:lnTo>
                  <a:lnTo>
                    <a:pt x="110" y="62"/>
                  </a:lnTo>
                  <a:lnTo>
                    <a:pt x="110" y="76"/>
                  </a:lnTo>
                  <a:lnTo>
                    <a:pt x="106" y="88"/>
                  </a:lnTo>
                  <a:lnTo>
                    <a:pt x="100" y="98"/>
                  </a:lnTo>
                  <a:lnTo>
                    <a:pt x="92" y="108"/>
                  </a:lnTo>
                  <a:lnTo>
                    <a:pt x="84" y="114"/>
                  </a:lnTo>
                  <a:lnTo>
                    <a:pt x="74" y="118"/>
                  </a:lnTo>
                  <a:lnTo>
                    <a:pt x="64" y="122"/>
                  </a:lnTo>
                  <a:lnTo>
                    <a:pt x="54" y="122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20" y="72"/>
                  </a:lnTo>
                  <a:lnTo>
                    <a:pt x="22" y="84"/>
                  </a:lnTo>
                  <a:lnTo>
                    <a:pt x="26" y="92"/>
                  </a:lnTo>
                  <a:lnTo>
                    <a:pt x="30" y="100"/>
                  </a:lnTo>
                  <a:lnTo>
                    <a:pt x="36" y="106"/>
                  </a:lnTo>
                  <a:lnTo>
                    <a:pt x="42" y="110"/>
                  </a:lnTo>
                  <a:lnTo>
                    <a:pt x="50" y="112"/>
                  </a:lnTo>
                  <a:lnTo>
                    <a:pt x="56" y="114"/>
                  </a:lnTo>
                  <a:lnTo>
                    <a:pt x="64" y="112"/>
                  </a:lnTo>
                  <a:lnTo>
                    <a:pt x="72" y="110"/>
                  </a:lnTo>
                  <a:lnTo>
                    <a:pt x="78" y="106"/>
                  </a:lnTo>
                  <a:lnTo>
                    <a:pt x="82" y="100"/>
                  </a:lnTo>
                  <a:lnTo>
                    <a:pt x="86" y="92"/>
                  </a:lnTo>
                  <a:lnTo>
                    <a:pt x="90" y="84"/>
                  </a:lnTo>
                  <a:lnTo>
                    <a:pt x="92" y="74"/>
                  </a:lnTo>
                  <a:lnTo>
                    <a:pt x="92" y="62"/>
                  </a:lnTo>
                  <a:lnTo>
                    <a:pt x="92" y="50"/>
                  </a:lnTo>
                  <a:lnTo>
                    <a:pt x="90" y="40"/>
                  </a:lnTo>
                  <a:lnTo>
                    <a:pt x="86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4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0" y="46"/>
                  </a:lnTo>
                  <a:lnTo>
                    <a:pt x="1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Freeform 81"/>
            <p:cNvSpPr>
              <a:spLocks/>
            </p:cNvSpPr>
            <p:nvPr/>
          </p:nvSpPr>
          <p:spPr bwMode="auto">
            <a:xfrm>
              <a:off x="2325" y="1414"/>
              <a:ext cx="70" cy="118"/>
            </a:xfrm>
            <a:custGeom>
              <a:avLst/>
              <a:gdLst>
                <a:gd name="T0" fmla="*/ 26 w 70"/>
                <a:gd name="T1" fmla="*/ 118 h 118"/>
                <a:gd name="T2" fmla="*/ 0 w 70"/>
                <a:gd name="T3" fmla="*/ 118 h 118"/>
                <a:gd name="T4" fmla="*/ 0 w 70"/>
                <a:gd name="T5" fmla="*/ 118 h 118"/>
                <a:gd name="T6" fmla="*/ 4 w 70"/>
                <a:gd name="T7" fmla="*/ 116 h 118"/>
                <a:gd name="T8" fmla="*/ 4 w 70"/>
                <a:gd name="T9" fmla="*/ 110 h 118"/>
                <a:gd name="T10" fmla="*/ 4 w 70"/>
                <a:gd name="T11" fmla="*/ 8 h 118"/>
                <a:gd name="T12" fmla="*/ 4 w 70"/>
                <a:gd name="T13" fmla="*/ 8 h 118"/>
                <a:gd name="T14" fmla="*/ 4 w 70"/>
                <a:gd name="T15" fmla="*/ 2 h 118"/>
                <a:gd name="T16" fmla="*/ 0 w 70"/>
                <a:gd name="T17" fmla="*/ 0 h 118"/>
                <a:gd name="T18" fmla="*/ 70 w 70"/>
                <a:gd name="T19" fmla="*/ 0 h 118"/>
                <a:gd name="T20" fmla="*/ 70 w 70"/>
                <a:gd name="T21" fmla="*/ 16 h 118"/>
                <a:gd name="T22" fmla="*/ 70 w 70"/>
                <a:gd name="T23" fmla="*/ 16 h 118"/>
                <a:gd name="T24" fmla="*/ 64 w 70"/>
                <a:gd name="T25" fmla="*/ 10 h 118"/>
                <a:gd name="T26" fmla="*/ 54 w 70"/>
                <a:gd name="T27" fmla="*/ 8 h 118"/>
                <a:gd name="T28" fmla="*/ 54 w 70"/>
                <a:gd name="T29" fmla="*/ 8 h 118"/>
                <a:gd name="T30" fmla="*/ 22 w 70"/>
                <a:gd name="T31" fmla="*/ 8 h 118"/>
                <a:gd name="T32" fmla="*/ 22 w 70"/>
                <a:gd name="T33" fmla="*/ 48 h 118"/>
                <a:gd name="T34" fmla="*/ 50 w 70"/>
                <a:gd name="T35" fmla="*/ 48 h 118"/>
                <a:gd name="T36" fmla="*/ 50 w 70"/>
                <a:gd name="T37" fmla="*/ 48 h 118"/>
                <a:gd name="T38" fmla="*/ 54 w 70"/>
                <a:gd name="T39" fmla="*/ 46 h 118"/>
                <a:gd name="T40" fmla="*/ 56 w 70"/>
                <a:gd name="T41" fmla="*/ 44 h 118"/>
                <a:gd name="T42" fmla="*/ 56 w 70"/>
                <a:gd name="T43" fmla="*/ 62 h 118"/>
                <a:gd name="T44" fmla="*/ 56 w 70"/>
                <a:gd name="T45" fmla="*/ 62 h 118"/>
                <a:gd name="T46" fmla="*/ 54 w 70"/>
                <a:gd name="T47" fmla="*/ 58 h 118"/>
                <a:gd name="T48" fmla="*/ 50 w 70"/>
                <a:gd name="T49" fmla="*/ 58 h 118"/>
                <a:gd name="T50" fmla="*/ 22 w 70"/>
                <a:gd name="T51" fmla="*/ 58 h 118"/>
                <a:gd name="T52" fmla="*/ 22 w 70"/>
                <a:gd name="T53" fmla="*/ 110 h 118"/>
                <a:gd name="T54" fmla="*/ 22 w 70"/>
                <a:gd name="T55" fmla="*/ 110 h 118"/>
                <a:gd name="T56" fmla="*/ 22 w 70"/>
                <a:gd name="T57" fmla="*/ 116 h 118"/>
                <a:gd name="T58" fmla="*/ 26 w 70"/>
                <a:gd name="T59" fmla="*/ 118 h 118"/>
                <a:gd name="T60" fmla="*/ 26 w 70"/>
                <a:gd name="T61" fmla="*/ 118 h 1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118"/>
                <a:gd name="T95" fmla="*/ 70 w 70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118">
                  <a:moveTo>
                    <a:pt x="26" y="118"/>
                  </a:moveTo>
                  <a:lnTo>
                    <a:pt x="0" y="118"/>
                  </a:lnTo>
                  <a:lnTo>
                    <a:pt x="4" y="116"/>
                  </a:lnTo>
                  <a:lnTo>
                    <a:pt x="4" y="110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6"/>
                  </a:lnTo>
                  <a:lnTo>
                    <a:pt x="64" y="10"/>
                  </a:lnTo>
                  <a:lnTo>
                    <a:pt x="54" y="8"/>
                  </a:lnTo>
                  <a:lnTo>
                    <a:pt x="22" y="8"/>
                  </a:lnTo>
                  <a:lnTo>
                    <a:pt x="22" y="48"/>
                  </a:lnTo>
                  <a:lnTo>
                    <a:pt x="50" y="48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22" y="58"/>
                  </a:lnTo>
                  <a:lnTo>
                    <a:pt x="22" y="110"/>
                  </a:lnTo>
                  <a:lnTo>
                    <a:pt x="22" y="116"/>
                  </a:lnTo>
                  <a:lnTo>
                    <a:pt x="26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3913" y="451821"/>
            <a:ext cx="8052227" cy="1097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Self-Regulation</a:t>
            </a:r>
            <a:endParaRPr lang="en-GB" sz="2800" dirty="0" smtClean="0"/>
          </a:p>
          <a:p>
            <a:pPr>
              <a:buNone/>
            </a:pPr>
            <a:r>
              <a:rPr lang="en-GB" sz="3600" dirty="0" smtClean="0"/>
              <a:t>A learner’s ability to </a:t>
            </a:r>
            <a:r>
              <a:rPr lang="en-GB" sz="3600" dirty="0" smtClean="0">
                <a:solidFill>
                  <a:srgbClr val="7030A0"/>
                </a:solidFill>
              </a:rPr>
              <a:t>regulate</a:t>
            </a:r>
            <a:r>
              <a:rPr lang="en-GB" sz="3600" dirty="0" smtClean="0"/>
              <a:t> his/her learning in different contexts</a:t>
            </a:r>
            <a:endParaRPr lang="en-US" sz="3600" dirty="0">
              <a:latin typeface="Georgia" charset="0"/>
              <a:ea typeface="ＭＳ Ｐゴシック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B300"/>
              </a:solidFill>
              <a:latin typeface="Georgia" charset="0"/>
              <a:ea typeface="ＭＳ Ｐゴシック" charset="0"/>
            </a:endParaRPr>
          </a:p>
          <a:p>
            <a:pPr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Cognitive</a:t>
            </a:r>
            <a:r>
              <a:rPr lang="en-GB" sz="3600" b="1" dirty="0" smtClean="0">
                <a:solidFill>
                  <a:srgbClr val="FFB300"/>
                </a:solidFill>
                <a:latin typeface="Calibri" panose="020F0502020204030204" pitchFamily="34" charset="0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how 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you process 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info</a:t>
            </a:r>
          </a:p>
          <a:p>
            <a:pPr>
              <a:buNone/>
            </a:pP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sz="3600" b="1" dirty="0" smtClean="0">
                <a:solidFill>
                  <a:srgbClr val="FFB300"/>
                </a:solidFill>
                <a:latin typeface="Calibri" panose="020F0502020204030204" pitchFamily="34" charset="0"/>
              </a:rPr>
              <a:t>			</a:t>
            </a: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Metacognitive</a:t>
            </a:r>
            <a:r>
              <a:rPr lang="en-GB" sz="3600" b="1" dirty="0" smtClean="0">
                <a:solidFill>
                  <a:srgbClr val="FFB300"/>
                </a:solidFill>
                <a:latin typeface="Calibri" panose="020F0502020204030204" pitchFamily="34" charset="0"/>
              </a:rPr>
              <a:t>	</a:t>
            </a:r>
          </a:p>
          <a:p>
            <a:pPr>
              <a:buNone/>
            </a:pP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understanding 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how you 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learn</a:t>
            </a:r>
          </a:p>
          <a:p>
            <a:pPr>
              <a:buNone/>
            </a:pPr>
            <a:endParaRPr lang="en-GB" sz="9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GB" sz="3600" b="1" dirty="0" smtClean="0">
              <a:solidFill>
                <a:srgbClr val="FFB3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Affective 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</a:p>
          <a:p>
            <a:pPr defTabSz="179388">
              <a:buNone/>
            </a:pP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how you manage your	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emotions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322704" y="9778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47440EE2-8C14-F34D-BB18-EBEFF626A17C}" type="slidenum">
              <a:rPr lang="en-US" sz="1400">
                <a:latin typeface="Georgia" charset="0"/>
              </a:rPr>
              <a:pPr/>
              <a:t>8</a:t>
            </a:fld>
            <a:endParaRPr lang="en-US" sz="1400" dirty="0">
              <a:latin typeface="Georgia" charset="0"/>
            </a:endParaRPr>
          </a:p>
        </p:txBody>
      </p:sp>
      <p:sp>
        <p:nvSpPr>
          <p:cNvPr id="50178" name="Text Box 1026"/>
          <p:cNvSpPr txBox="1">
            <a:spLocks noChangeArrowheads="1"/>
          </p:cNvSpPr>
          <p:nvPr/>
        </p:nvSpPr>
        <p:spPr bwMode="auto">
          <a:xfrm>
            <a:off x="1885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885950" y="797365"/>
            <a:ext cx="8534430" cy="57281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Self-regulatory abilities </a:t>
            </a:r>
          </a:p>
          <a:p>
            <a:pPr>
              <a:buNone/>
            </a:pP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promote  awareness of: </a:t>
            </a:r>
          </a:p>
          <a:p>
            <a:pPr>
              <a:buNone/>
            </a:pPr>
            <a:endParaRPr lang="en-GB" dirty="0" smtClean="0"/>
          </a:p>
          <a:p>
            <a:pPr marL="804863" indent="-804863"/>
            <a:r>
              <a:rPr lang="en-GB" sz="3200" dirty="0" smtClean="0"/>
              <a:t>my strengths and weaknesses</a:t>
            </a:r>
          </a:p>
          <a:p>
            <a:pPr marL="804863" indent="-804863"/>
            <a:r>
              <a:rPr lang="en-GB" sz="3200" dirty="0" smtClean="0"/>
              <a:t>the cognitive resources I can apply to meet demands of tasks</a:t>
            </a:r>
          </a:p>
          <a:p>
            <a:pPr marL="804863" indent="-804863"/>
            <a:r>
              <a:rPr lang="en-GB" sz="3200" dirty="0" smtClean="0"/>
              <a:t>how to regulate engagement in tasks to optimise the learning process and outcomes</a:t>
            </a:r>
          </a:p>
          <a:p>
            <a:pPr marL="804863" indent="-804863"/>
            <a:r>
              <a:rPr lang="en-GB" sz="3200" dirty="0" smtClean="0"/>
              <a:t>how to manage my emotions – the glue that holds the learning process together</a:t>
            </a:r>
          </a:p>
          <a:p>
            <a:pPr marL="804863" indent="-804863"/>
            <a:r>
              <a:rPr lang="en-GB" sz="3200" b="1" dirty="0" smtClean="0"/>
              <a:t>Best use of my time – deployment of most effective strategies- when and where. </a:t>
            </a:r>
            <a:endParaRPr lang="en-GB" sz="3200" b="1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46" y="429990"/>
            <a:ext cx="1506054" cy="15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47440EE2-8C14-F34D-BB18-EBEFF626A17C}" type="slidenum">
              <a:rPr lang="en-US" sz="1400">
                <a:latin typeface="Georgia" charset="0"/>
              </a:rPr>
              <a:pPr/>
              <a:t>9</a:t>
            </a:fld>
            <a:endParaRPr lang="en-US" sz="1400" dirty="0">
              <a:latin typeface="Georgia" charset="0"/>
            </a:endParaRPr>
          </a:p>
        </p:txBody>
      </p:sp>
      <p:sp>
        <p:nvSpPr>
          <p:cNvPr id="50178" name="Text Box 1026"/>
          <p:cNvSpPr txBox="1">
            <a:spLocks noChangeArrowheads="1"/>
          </p:cNvSpPr>
          <p:nvPr/>
        </p:nvSpPr>
        <p:spPr bwMode="auto">
          <a:xfrm>
            <a:off x="1885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  <a:buFont typeface="Times" charset="0"/>
              <a:buChar char="•"/>
            </a:pPr>
            <a:endParaRPr lang="en-US" sz="2400" dirty="0">
              <a:solidFill>
                <a:srgbClr val="2D3F49"/>
              </a:solidFill>
              <a:latin typeface="Georgia" charset="0"/>
            </a:endParaRPr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243663" y="721165"/>
            <a:ext cx="9075994" cy="60003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GB" sz="24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Self-regulation has a strong </a:t>
            </a:r>
            <a:r>
              <a:rPr lang="en-GB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</a:rPr>
              <a:t>Metacognitive Element </a:t>
            </a:r>
          </a:p>
          <a:p>
            <a:pPr marL="0" indent="0">
              <a:buNone/>
            </a:pPr>
            <a:r>
              <a:rPr lang="en-GB" sz="3000" b="1" dirty="0" smtClean="0">
                <a:latin typeface="Calibri" panose="020F0502020204030204" pitchFamily="34" charset="0"/>
              </a:rPr>
              <a:t>requiring intrinsic motivation &amp; being strategically savvy -  linked with: </a:t>
            </a:r>
          </a:p>
          <a:p>
            <a:pPr marL="0" indent="0">
              <a:buNone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pPr marL="811213" indent="-811213"/>
            <a:r>
              <a:rPr lang="en-GB" b="1" dirty="0" smtClean="0"/>
              <a:t>Belief in incremental learning</a:t>
            </a:r>
          </a:p>
          <a:p>
            <a:pPr marL="811213" indent="-811213"/>
            <a:r>
              <a:rPr lang="en-GB" b="1" dirty="0" smtClean="0"/>
              <a:t>High value on personal progress and deep understanding</a:t>
            </a:r>
            <a:endParaRPr lang="en-GB" b="1" dirty="0"/>
          </a:p>
          <a:p>
            <a:pPr marL="811213" indent="-811213"/>
            <a:r>
              <a:rPr lang="en-GB" b="1" dirty="0" smtClean="0"/>
              <a:t>Choosing most appropriate strategies to get there</a:t>
            </a:r>
          </a:p>
          <a:p>
            <a:pPr>
              <a:buNone/>
            </a:pPr>
            <a:r>
              <a:rPr lang="en-GB" b="1" dirty="0" smtClean="0"/>
              <a:t>		(Boerkarts et al., 2005)</a:t>
            </a:r>
            <a:endParaRPr lang="en-GB" b="1" dirty="0"/>
          </a:p>
          <a:p>
            <a:pPr marL="180975" lvl="0" indent="0" eaLnBrk="0" hangingPunct="0">
              <a:spcAft>
                <a:spcPct val="0"/>
              </a:spcAft>
              <a:buNone/>
            </a:pPr>
            <a:endParaRPr lang="en-GB" dirty="0" smtClean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marL="180975" lvl="0" indent="0" eaLnBrk="0" hangingPunct="0">
              <a:spcAft>
                <a:spcPct val="0"/>
              </a:spcAft>
              <a:buNone/>
            </a:pPr>
            <a:r>
              <a:rPr lang="en-GB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the </a:t>
            </a:r>
            <a:r>
              <a:rPr lang="en-GB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students who derive </a:t>
            </a:r>
            <a:r>
              <a:rPr lang="en-GB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joy and satisfaction from the more immediate goals of understanding…may </a:t>
            </a:r>
            <a:r>
              <a:rPr lang="en-GB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have a chance of using the brain’s capacity to provide reward signals on an </a:t>
            </a:r>
            <a:r>
              <a:rPr lang="en-GB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ongoing basis</a:t>
            </a:r>
            <a:r>
              <a:rPr lang="en-GB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, thus effectively facilitating their learning process</a:t>
            </a:r>
            <a:r>
              <a:rPr lang="en-GB" dirty="0">
                <a:solidFill>
                  <a:srgbClr val="000000"/>
                </a:solidFill>
                <a:latin typeface="Gill Sans MT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lvl="0" indent="0" eaLnBrk="0" hangingPunct="0">
              <a:spcAft>
                <a:spcPct val="0"/>
              </a:spcAft>
              <a:buNone/>
            </a:pPr>
            <a:endParaRPr lang="en-GB" dirty="0">
              <a:solidFill>
                <a:srgbClr val="000000"/>
              </a:solidFill>
              <a:latin typeface="Gill Sans MT" pitchFamily="34" charset="0"/>
              <a:ea typeface="Calibri" pitchFamily="34" charset="0"/>
              <a:cs typeface="Arial" pitchFamily="34" charset="0"/>
            </a:endParaRPr>
          </a:p>
          <a:p>
            <a:pPr marL="446088" lvl="0" indent="0" eaLnBrk="0" hangingPunct="0">
              <a:spcAft>
                <a:spcPct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Gill Sans MT" pitchFamily="34" charset="0"/>
                <a:ea typeface="Calibri" pitchFamily="34" charset="0"/>
                <a:cs typeface="Arial" pitchFamily="34" charset="0"/>
              </a:rPr>
              <a:t>Friedlander et al. (2011, 416-417)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6" y="117350"/>
            <a:ext cx="1506054" cy="15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7424</TotalTime>
  <Words>267</Words>
  <Application>Microsoft Office PowerPoint</Application>
  <PresentationFormat>Widescreen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Georgia</vt:lpstr>
      <vt:lpstr>Gill Sans MT</vt:lpstr>
      <vt:lpstr>Lucida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Beliefs, Values,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anonymous</cp:lastModifiedBy>
  <cp:revision>159</cp:revision>
  <cp:lastPrinted>2018-09-13T06:44:43Z</cp:lastPrinted>
  <dcterms:created xsi:type="dcterms:W3CDTF">2017-12-30T00:10:56Z</dcterms:created>
  <dcterms:modified xsi:type="dcterms:W3CDTF">2020-01-28T22:31:39Z</dcterms:modified>
</cp:coreProperties>
</file>