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92" r:id="rId2"/>
    <p:sldId id="400" r:id="rId3"/>
    <p:sldId id="374" r:id="rId4"/>
    <p:sldId id="424" r:id="rId5"/>
    <p:sldId id="403" r:id="rId6"/>
    <p:sldId id="423" r:id="rId7"/>
    <p:sldId id="426" r:id="rId8"/>
    <p:sldId id="427" r:id="rId9"/>
    <p:sldId id="399" r:id="rId10"/>
    <p:sldId id="411" r:id="rId11"/>
    <p:sldId id="412" r:id="rId12"/>
    <p:sldId id="402" r:id="rId13"/>
    <p:sldId id="406" r:id="rId14"/>
    <p:sldId id="413" r:id="rId15"/>
    <p:sldId id="421" r:id="rId16"/>
    <p:sldId id="414" r:id="rId17"/>
    <p:sldId id="337" r:id="rId18"/>
    <p:sldId id="276" r:id="rId19"/>
    <p:sldId id="428"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3399"/>
    <a:srgbClr val="660033"/>
    <a:srgbClr val="990033"/>
    <a:srgbClr val="FF00FF"/>
    <a:srgbClr val="66FFFF"/>
    <a:srgbClr val="FF9933"/>
    <a:srgbClr val="800080"/>
    <a:srgbClr val="CC33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758" autoAdjust="0"/>
  </p:normalViewPr>
  <p:slideViewPr>
    <p:cSldViewPr snapToGrid="0">
      <p:cViewPr varScale="1">
        <p:scale>
          <a:sx n="68" d="100"/>
          <a:sy n="68" d="100"/>
        </p:scale>
        <p:origin x="130" y="106"/>
      </p:cViewPr>
      <p:guideLst>
        <p:guide orient="horz" pos="2160"/>
        <p:guide pos="3840"/>
      </p:guideLst>
    </p:cSldViewPr>
  </p:slideViewPr>
  <p:outlineViewPr>
    <p:cViewPr>
      <p:scale>
        <a:sx n="33" d="100"/>
        <a:sy n="33" d="100"/>
      </p:scale>
      <p:origin x="0" y="-2491"/>
    </p:cViewPr>
  </p:outlineViewPr>
  <p:notesTextViewPr>
    <p:cViewPr>
      <p:scale>
        <a:sx n="1" d="1"/>
        <a:sy n="1" d="1"/>
      </p:scale>
      <p:origin x="0" y="0"/>
    </p:cViewPr>
  </p:notesTextViewPr>
  <p:sorterViewPr>
    <p:cViewPr>
      <p:scale>
        <a:sx n="100" d="100"/>
        <a:sy n="100" d="100"/>
      </p:scale>
      <p:origin x="0" y="7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F7E8AAA8-7104-46D3-8FAD-63EBA3C0E67E}" type="datetimeFigureOut">
              <a:rPr lang="en-GB" smtClean="0"/>
              <a:pPr/>
              <a:t>28/01/2020</a:t>
            </a:fld>
            <a:endParaRPr lang="en-GB"/>
          </a:p>
        </p:txBody>
      </p:sp>
      <p:sp>
        <p:nvSpPr>
          <p:cNvPr id="4" name="Footer Placehold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B9CB5BE4-F21A-4871-BC27-B9555243C845}" type="slidenum">
              <a:rPr lang="en-GB" smtClean="0"/>
              <a:pPr/>
              <a:t>‹#›</a:t>
            </a:fld>
            <a:endParaRPr lang="en-GB"/>
          </a:p>
        </p:txBody>
      </p:sp>
    </p:spTree>
    <p:extLst>
      <p:ext uri="{BB962C8B-B14F-4D97-AF65-F5344CB8AC3E}">
        <p14:creationId xmlns:p14="http://schemas.microsoft.com/office/powerpoint/2010/main" val="367838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A6F72BBB-1E45-4D6E-B5C1-16A3A63A5B0F}" type="datetimeFigureOut">
              <a:rPr lang="en-GB" smtClean="0"/>
              <a:pPr/>
              <a:t>28/01/2020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9E6B00CF-6FB7-4507-ACDE-79195955E43B}" type="slidenum">
              <a:rPr lang="en-GB" smtClean="0"/>
              <a:pPr/>
              <a:t>‹#›</a:t>
            </a:fld>
            <a:endParaRPr lang="en-GB"/>
          </a:p>
        </p:txBody>
      </p:sp>
    </p:spTree>
    <p:extLst>
      <p:ext uri="{BB962C8B-B14F-4D97-AF65-F5344CB8AC3E}">
        <p14:creationId xmlns:p14="http://schemas.microsoft.com/office/powerpoint/2010/main" val="70954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a:t>
            </a:fld>
            <a:endParaRPr lang="en-GB"/>
          </a:p>
        </p:txBody>
      </p:sp>
    </p:spTree>
    <p:extLst>
      <p:ext uri="{BB962C8B-B14F-4D97-AF65-F5344CB8AC3E}">
        <p14:creationId xmlns:p14="http://schemas.microsoft.com/office/powerpoint/2010/main" val="713904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10</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8975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11</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8975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12</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8975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13</a:t>
            </a:fld>
            <a:endParaRPr lang="en-GB"/>
          </a:p>
        </p:txBody>
      </p:sp>
    </p:spTree>
    <p:extLst>
      <p:ext uri="{BB962C8B-B14F-4D97-AF65-F5344CB8AC3E}">
        <p14:creationId xmlns:p14="http://schemas.microsoft.com/office/powerpoint/2010/main" val="238804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14</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8975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15</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89751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16</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8975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17</a:t>
            </a:fld>
            <a:endParaRPr lang="en-GB"/>
          </a:p>
        </p:txBody>
      </p:sp>
    </p:spTree>
    <p:extLst>
      <p:ext uri="{BB962C8B-B14F-4D97-AF65-F5344CB8AC3E}">
        <p14:creationId xmlns:p14="http://schemas.microsoft.com/office/powerpoint/2010/main" val="234986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18</a:t>
            </a:fld>
            <a:endParaRPr lang="en-GB"/>
          </a:p>
        </p:txBody>
      </p:sp>
    </p:spTree>
    <p:extLst>
      <p:ext uri="{BB962C8B-B14F-4D97-AF65-F5344CB8AC3E}">
        <p14:creationId xmlns:p14="http://schemas.microsoft.com/office/powerpoint/2010/main" val="125839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19</a:t>
            </a:fld>
            <a:endParaRPr lang="en-GB"/>
          </a:p>
        </p:txBody>
      </p:sp>
    </p:spTree>
    <p:extLst>
      <p:ext uri="{BB962C8B-B14F-4D97-AF65-F5344CB8AC3E}">
        <p14:creationId xmlns:p14="http://schemas.microsoft.com/office/powerpoint/2010/main" val="320875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6741F-23CC-C046-905D-81E7F3048049}" type="slidenum">
              <a:rPr lang="en-US" smtClean="0"/>
              <a:pPr>
                <a:defRPr/>
              </a:pPr>
              <a:t>2</a:t>
            </a:fld>
            <a:endParaRPr lang="en-US" dirty="0"/>
          </a:p>
        </p:txBody>
      </p:sp>
    </p:spTree>
    <p:extLst>
      <p:ext uri="{BB962C8B-B14F-4D97-AF65-F5344CB8AC3E}">
        <p14:creationId xmlns:p14="http://schemas.microsoft.com/office/powerpoint/2010/main" val="298582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3</a:t>
            </a:fld>
            <a:endParaRPr lang="en-GB"/>
          </a:p>
        </p:txBody>
      </p:sp>
    </p:spTree>
    <p:extLst>
      <p:ext uri="{BB962C8B-B14F-4D97-AF65-F5344CB8AC3E}">
        <p14:creationId xmlns:p14="http://schemas.microsoft.com/office/powerpoint/2010/main" val="131106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4</a:t>
            </a:fld>
            <a:endParaRPr lang="en-GB"/>
          </a:p>
        </p:txBody>
      </p:sp>
    </p:spTree>
    <p:extLst>
      <p:ext uri="{BB962C8B-B14F-4D97-AF65-F5344CB8AC3E}">
        <p14:creationId xmlns:p14="http://schemas.microsoft.com/office/powerpoint/2010/main" val="59443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5</a:t>
            </a:fld>
            <a:endParaRPr lang="en-GB"/>
          </a:p>
        </p:txBody>
      </p:sp>
    </p:spTree>
    <p:extLst>
      <p:ext uri="{BB962C8B-B14F-4D97-AF65-F5344CB8AC3E}">
        <p14:creationId xmlns:p14="http://schemas.microsoft.com/office/powerpoint/2010/main" val="12430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6</a:t>
            </a:fld>
            <a:endParaRPr lang="en-GB"/>
          </a:p>
        </p:txBody>
      </p:sp>
    </p:spTree>
    <p:extLst>
      <p:ext uri="{BB962C8B-B14F-4D97-AF65-F5344CB8AC3E}">
        <p14:creationId xmlns:p14="http://schemas.microsoft.com/office/powerpoint/2010/main" val="253062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7</a:t>
            </a:fld>
            <a:endParaRPr lang="en-GB"/>
          </a:p>
        </p:txBody>
      </p:sp>
    </p:spTree>
    <p:extLst>
      <p:ext uri="{BB962C8B-B14F-4D97-AF65-F5344CB8AC3E}">
        <p14:creationId xmlns:p14="http://schemas.microsoft.com/office/powerpoint/2010/main" val="150486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8</a:t>
            </a:fld>
            <a:endParaRPr lang="en-GB"/>
          </a:p>
        </p:txBody>
      </p:sp>
    </p:spTree>
    <p:extLst>
      <p:ext uri="{BB962C8B-B14F-4D97-AF65-F5344CB8AC3E}">
        <p14:creationId xmlns:p14="http://schemas.microsoft.com/office/powerpoint/2010/main" val="346508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9</a:t>
            </a:fld>
            <a:endParaRPr lang="en-GB"/>
          </a:p>
        </p:txBody>
      </p:sp>
    </p:spTree>
    <p:extLst>
      <p:ext uri="{BB962C8B-B14F-4D97-AF65-F5344CB8AC3E}">
        <p14:creationId xmlns:p14="http://schemas.microsoft.com/office/powerpoint/2010/main" val="3400461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4220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779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06592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155807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8375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28663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908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19990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78668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1677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847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59E68-E7CB-471C-BC58-4F7883873426}" type="datetimeFigureOut">
              <a:rPr lang="en-GB" smtClean="0"/>
              <a:pPr/>
              <a:t>28/01/2020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CF813-2CFB-4524-9AE7-1833D471B22F}" type="slidenum">
              <a:rPr lang="en-GB" smtClean="0"/>
              <a:pPr/>
              <a:t>‹#›</a:t>
            </a:fld>
            <a:endParaRPr lang="en-GB"/>
          </a:p>
        </p:txBody>
      </p:sp>
    </p:spTree>
    <p:extLst>
      <p:ext uri="{BB962C8B-B14F-4D97-AF65-F5344CB8AC3E}">
        <p14:creationId xmlns:p14="http://schemas.microsoft.com/office/powerpoint/2010/main" val="21190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263" y="0"/>
            <a:ext cx="6318738" cy="6858000"/>
          </a:xfrm>
          <a:prstGeom prst="rect">
            <a:avLst/>
          </a:prstGeom>
        </p:spPr>
      </p:pic>
      <p:sp>
        <p:nvSpPr>
          <p:cNvPr id="3" name="Rectangle 2"/>
          <p:cNvSpPr/>
          <p:nvPr/>
        </p:nvSpPr>
        <p:spPr>
          <a:xfrm>
            <a:off x="8335107" y="6294834"/>
            <a:ext cx="3174459" cy="369332"/>
          </a:xfrm>
          <a:prstGeom prst="rect">
            <a:avLst/>
          </a:prstGeom>
        </p:spPr>
        <p:txBody>
          <a:bodyPr wrap="none">
            <a:spAutoFit/>
          </a:bodyPr>
          <a:lstStyle/>
          <a:p>
            <a:pPr>
              <a:tabLst>
                <a:tab pos="2865755" algn="ctr"/>
                <a:tab pos="5731510" algn="r"/>
              </a:tabLst>
            </a:pPr>
            <a:r>
              <a:rPr lang="en-GB" dirty="0">
                <a:latin typeface="Calibri" panose="020F0502020204030204" pitchFamily="34" charset="0"/>
                <a:ea typeface="Calibri" panose="020F0502020204030204" pitchFamily="34" charset="0"/>
                <a:cs typeface="Times New Roman" panose="02020603050405020304" pitchFamily="18" charset="0"/>
              </a:rPr>
              <a:t>© agsandrew/Shutterstock.com</a:t>
            </a:r>
          </a:p>
        </p:txBody>
      </p:sp>
      <p:sp>
        <p:nvSpPr>
          <p:cNvPr id="5" name="Rectangle 4"/>
          <p:cNvSpPr/>
          <p:nvPr/>
        </p:nvSpPr>
        <p:spPr>
          <a:xfrm>
            <a:off x="0" y="0"/>
            <a:ext cx="5873263"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p:nvPr/>
        </p:nvPicPr>
        <p:blipFill rotWithShape="1">
          <a:blip r:embed="rId4" cstate="print"/>
          <a:srcRect l="21080" t="24621" r="44907" b="34804"/>
          <a:stretch/>
        </p:blipFill>
        <p:spPr bwMode="auto">
          <a:xfrm>
            <a:off x="1485079" y="1379571"/>
            <a:ext cx="4048214" cy="311036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49450" y="4930025"/>
            <a:ext cx="5145437" cy="1569660"/>
          </a:xfrm>
          <a:prstGeom prst="rect">
            <a:avLst/>
          </a:prstGeom>
          <a:noFill/>
        </p:spPr>
        <p:txBody>
          <a:bodyPr wrap="square" rtlCol="0">
            <a:spAutoFit/>
          </a:bodyPr>
          <a:lstStyle/>
          <a:p>
            <a:r>
              <a:rPr lang="en-GB" sz="4800" b="1" dirty="0" smtClean="0"/>
              <a:t>EAT 5: 	Assessment  	 	Design</a:t>
            </a:r>
            <a:endParaRPr lang="en-GB" sz="4800" b="1" dirty="0"/>
          </a:p>
        </p:txBody>
      </p:sp>
    </p:spTree>
    <p:extLst>
      <p:ext uri="{BB962C8B-B14F-4D97-AF65-F5344CB8AC3E}">
        <p14:creationId xmlns:p14="http://schemas.microsoft.com/office/powerpoint/2010/main" val="440801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10</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a:xfrm>
            <a:off x="776207" y="256637"/>
            <a:ext cx="10515600" cy="1325563"/>
          </a:xfrm>
        </p:spPr>
        <p:txBody>
          <a:bodyPr>
            <a:normAutofit/>
          </a:bodyPr>
          <a:lstStyle/>
          <a:p>
            <a:pPr algn="ctr"/>
            <a:r>
              <a:rPr lang="en-GB" b="1" dirty="0" smtClean="0">
                <a:solidFill>
                  <a:srgbClr val="014359"/>
                </a:solidFill>
                <a:latin typeface="+mn-lt"/>
                <a:ea typeface="ＭＳ Ｐゴシック" charset="0"/>
                <a:cs typeface="Arial" pitchFamily="34" charset="0"/>
              </a:rPr>
              <a:t>AD 1: </a:t>
            </a:r>
            <a:r>
              <a:rPr lang="en-GB" b="1" dirty="0" smtClean="0">
                <a:latin typeface="+mn-lt"/>
              </a:rPr>
              <a:t>Ensuring Robust and Transparent Processes and Procedures</a:t>
            </a:r>
            <a:endParaRPr lang="en-US" b="1" dirty="0">
              <a:solidFill>
                <a:srgbClr val="014359"/>
              </a:solidFill>
              <a:latin typeface="+mn-lt"/>
              <a:ea typeface="ＭＳ Ｐゴシック" charset="0"/>
              <a:cs typeface="Arial" pitchFamily="34" charset="0"/>
            </a:endParaRPr>
          </a:p>
        </p:txBody>
      </p:sp>
      <p:sp>
        <p:nvSpPr>
          <p:cNvPr id="50180" name="Rectangle 1028"/>
          <p:cNvSpPr>
            <a:spLocks noGrp="1" noChangeArrowheads="1"/>
          </p:cNvSpPr>
          <p:nvPr>
            <p:ph type="body" idx="1"/>
          </p:nvPr>
        </p:nvSpPr>
        <p:spPr>
          <a:xfrm>
            <a:off x="0" y="1571589"/>
            <a:ext cx="12191999" cy="5286411"/>
          </a:xfrm>
          <a:solidFill>
            <a:srgbClr val="000066"/>
          </a:solidFill>
        </p:spPr>
        <p:txBody>
          <a:bodyPr>
            <a:normAutofit lnSpcReduction="10000"/>
          </a:bodyPr>
          <a:lstStyle/>
          <a:p>
            <a:pPr>
              <a:buNone/>
            </a:pPr>
            <a:endParaRPr lang="en-US" sz="2000" dirty="0" smtClean="0"/>
          </a:p>
          <a:p>
            <a:pPr marL="714375" indent="-714375"/>
            <a:r>
              <a:rPr lang="en-US" sz="3200" dirty="0" smtClean="0">
                <a:solidFill>
                  <a:schemeClr val="bg1"/>
                </a:solidFill>
              </a:rPr>
              <a:t>Lack of shared understandings of regulations impacts delivery and students’ assessment of equity and fairness of assessment.</a:t>
            </a:r>
            <a:r>
              <a:rPr lang="en-US" sz="3200" i="1" dirty="0" smtClean="0">
                <a:solidFill>
                  <a:schemeClr val="bg1"/>
                </a:solidFill>
              </a:rPr>
              <a:t> </a:t>
            </a:r>
            <a:r>
              <a:rPr lang="en-US" sz="3200" dirty="0" smtClean="0">
                <a:solidFill>
                  <a:schemeClr val="bg1"/>
                </a:solidFill>
              </a:rPr>
              <a:t> </a:t>
            </a:r>
          </a:p>
          <a:p>
            <a:pPr marL="714375" indent="-714375"/>
            <a:endParaRPr lang="en-US" sz="500" dirty="0" smtClean="0">
              <a:solidFill>
                <a:schemeClr val="bg1"/>
              </a:solidFill>
            </a:endParaRPr>
          </a:p>
          <a:p>
            <a:pPr marL="714375" indent="-714375"/>
            <a:r>
              <a:rPr lang="en-US" sz="3200" dirty="0" smtClean="0">
                <a:solidFill>
                  <a:schemeClr val="bg1"/>
                </a:solidFill>
              </a:rPr>
              <a:t>Understanding of QA processes and regulations is a responsibility of all team members and can be </a:t>
            </a:r>
            <a:r>
              <a:rPr lang="en-US" sz="3200" dirty="0" err="1" smtClean="0">
                <a:solidFill>
                  <a:schemeClr val="bg1"/>
                </a:solidFill>
              </a:rPr>
              <a:t>agentic</a:t>
            </a:r>
            <a:r>
              <a:rPr lang="en-US" sz="3200" dirty="0" smtClean="0">
                <a:solidFill>
                  <a:schemeClr val="bg1"/>
                </a:solidFill>
              </a:rPr>
              <a:t> in enabling creative development of assessment knowledgeable of what can and cannot be done from regulation perspectives.</a:t>
            </a:r>
          </a:p>
          <a:p>
            <a:pPr marL="714375" indent="-714375"/>
            <a:endParaRPr lang="en-US" sz="500" dirty="0" smtClean="0">
              <a:solidFill>
                <a:schemeClr val="bg1"/>
              </a:solidFill>
            </a:endParaRPr>
          </a:p>
          <a:p>
            <a:pPr marL="714375" indent="-714375"/>
            <a:r>
              <a:rPr lang="en-US" sz="3200" dirty="0" smtClean="0">
                <a:solidFill>
                  <a:schemeClr val="bg1"/>
                </a:solidFill>
              </a:rPr>
              <a:t>Training in QA is essential for all.</a:t>
            </a:r>
          </a:p>
          <a:p>
            <a:pPr marL="714375" indent="-714375"/>
            <a:endParaRPr lang="en-US" sz="500" dirty="0" smtClean="0">
              <a:solidFill>
                <a:schemeClr val="bg1"/>
              </a:solidFill>
            </a:endParaRPr>
          </a:p>
          <a:p>
            <a:pPr marL="714375" indent="-714375"/>
            <a:r>
              <a:rPr lang="en-US" sz="3200" dirty="0" smtClean="0">
                <a:solidFill>
                  <a:schemeClr val="bg1"/>
                </a:solidFill>
              </a:rPr>
              <a:t> Marking and moderation processes </a:t>
            </a:r>
            <a:r>
              <a:rPr lang="en-US" dirty="0" smtClean="0">
                <a:solidFill>
                  <a:schemeClr val="bg1"/>
                </a:solidFill>
              </a:rPr>
              <a:t>need to be </a:t>
            </a:r>
            <a:r>
              <a:rPr lang="en-US" dirty="0" err="1" smtClean="0">
                <a:solidFill>
                  <a:schemeClr val="bg1"/>
                </a:solidFill>
              </a:rPr>
              <a:t>modelled</a:t>
            </a:r>
            <a:r>
              <a:rPr lang="en-US" dirty="0" smtClean="0">
                <a:solidFill>
                  <a:schemeClr val="bg1"/>
                </a:solidFill>
              </a:rPr>
              <a:t> and made explicit.</a:t>
            </a:r>
            <a:endParaRPr lang="en-US" dirty="0">
              <a:solidFill>
                <a:schemeClr val="bg1"/>
              </a:solidFill>
              <a:latin typeface="Georgia" charset="0"/>
              <a:ea typeface="ＭＳ Ｐゴシック" charset="0"/>
              <a:cs typeface="ＭＳ Ｐゴシック" charset="0"/>
            </a:endParaRPr>
          </a:p>
        </p:txBody>
      </p:sp>
    </p:spTree>
    <p:extLst>
      <p:ext uri="{BB962C8B-B14F-4D97-AF65-F5344CB8AC3E}">
        <p14:creationId xmlns:p14="http://schemas.microsoft.com/office/powerpoint/2010/main" val="553652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11</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a:xfrm>
            <a:off x="201478" y="272135"/>
            <a:ext cx="11990522" cy="1325563"/>
          </a:xfrm>
        </p:spPr>
        <p:txBody>
          <a:bodyPr>
            <a:normAutofit/>
          </a:bodyPr>
          <a:lstStyle/>
          <a:p>
            <a:pPr algn="ctr"/>
            <a:r>
              <a:rPr lang="en-GB" sz="4000" b="1" dirty="0" smtClean="0">
                <a:solidFill>
                  <a:srgbClr val="014359"/>
                </a:solidFill>
                <a:latin typeface="+mn-lt"/>
                <a:ea typeface="ＭＳ Ｐゴシック" charset="0"/>
                <a:cs typeface="Arial" pitchFamily="34" charset="0"/>
              </a:rPr>
              <a:t>AD 2: </a:t>
            </a:r>
            <a:r>
              <a:rPr lang="en-GB" sz="4000" b="1" dirty="0" smtClean="0">
                <a:latin typeface="+mn-lt"/>
              </a:rPr>
              <a:t>Promoting Meaningful and Focused Assessment</a:t>
            </a:r>
            <a:endParaRPr lang="en-US" sz="4000" b="1" dirty="0">
              <a:solidFill>
                <a:srgbClr val="014359"/>
              </a:solidFill>
              <a:latin typeface="+mn-lt"/>
              <a:ea typeface="ＭＳ Ｐゴシック" charset="0"/>
              <a:cs typeface="Arial" pitchFamily="34" charset="0"/>
            </a:endParaRPr>
          </a:p>
        </p:txBody>
      </p:sp>
      <p:sp>
        <p:nvSpPr>
          <p:cNvPr id="50180" name="Rectangle 1028"/>
          <p:cNvSpPr>
            <a:spLocks noGrp="1" noChangeArrowheads="1"/>
          </p:cNvSpPr>
          <p:nvPr>
            <p:ph type="body" idx="1"/>
          </p:nvPr>
        </p:nvSpPr>
        <p:spPr>
          <a:xfrm>
            <a:off x="0" y="1323616"/>
            <a:ext cx="12191999" cy="6100072"/>
          </a:xfrm>
          <a:solidFill>
            <a:srgbClr val="000066"/>
          </a:solidFill>
        </p:spPr>
        <p:txBody>
          <a:bodyPr>
            <a:noAutofit/>
          </a:bodyPr>
          <a:lstStyle/>
          <a:p>
            <a:pPr marL="0" indent="0">
              <a:buNone/>
            </a:pPr>
            <a:endParaRPr lang="en-GB" sz="3200" dirty="0" smtClean="0">
              <a:solidFill>
                <a:schemeClr val="bg1"/>
              </a:solidFill>
            </a:endParaRPr>
          </a:p>
          <a:p>
            <a:pPr marL="814388" indent="-547688"/>
            <a:r>
              <a:rPr lang="en-GB" sz="3200" b="1" dirty="0" smtClean="0">
                <a:solidFill>
                  <a:schemeClr val="bg1"/>
                </a:solidFill>
              </a:rPr>
              <a:t>Authenticity </a:t>
            </a:r>
            <a:r>
              <a:rPr lang="en-GB" sz="3200" dirty="0" smtClean="0">
                <a:solidFill>
                  <a:schemeClr val="bg1"/>
                </a:solidFill>
              </a:rPr>
              <a:t>– relevant to practice in the ‘real world’ - </a:t>
            </a:r>
            <a:r>
              <a:rPr lang="en-GB" sz="3200" b="1" dirty="0" smtClean="0">
                <a:solidFill>
                  <a:schemeClr val="bg1"/>
                </a:solidFill>
              </a:rPr>
              <a:t>Relevant</a:t>
            </a:r>
            <a:r>
              <a:rPr lang="en-GB" sz="3200" dirty="0" smtClean="0">
                <a:solidFill>
                  <a:schemeClr val="bg1"/>
                </a:solidFill>
              </a:rPr>
              <a:t> to the discipline, future demands, the SELF.</a:t>
            </a:r>
          </a:p>
          <a:p>
            <a:pPr marL="814388" indent="-547688"/>
            <a:endParaRPr lang="en-GB" sz="500" dirty="0" smtClean="0">
              <a:solidFill>
                <a:schemeClr val="bg1"/>
              </a:solidFill>
            </a:endParaRPr>
          </a:p>
          <a:p>
            <a:pPr marL="814388" indent="-547688"/>
            <a:r>
              <a:rPr lang="en-GB" sz="3200" dirty="0" smtClean="0">
                <a:solidFill>
                  <a:schemeClr val="bg1"/>
                </a:solidFill>
              </a:rPr>
              <a:t>Tasks – requiring a deep approach with students owning the subject.</a:t>
            </a:r>
          </a:p>
          <a:p>
            <a:pPr marL="814388" indent="-547688"/>
            <a:endParaRPr lang="en-GB" sz="500" dirty="0" smtClean="0">
              <a:solidFill>
                <a:schemeClr val="bg1"/>
              </a:solidFill>
            </a:endParaRPr>
          </a:p>
          <a:p>
            <a:pPr marL="814388" indent="-547688"/>
            <a:r>
              <a:rPr lang="en-GB" sz="3200" b="1" dirty="0" smtClean="0">
                <a:solidFill>
                  <a:schemeClr val="bg1"/>
                </a:solidFill>
              </a:rPr>
              <a:t>Appropriate assessment: </a:t>
            </a:r>
            <a:r>
              <a:rPr lang="en-GB" sz="3200" dirty="0" smtClean="0">
                <a:solidFill>
                  <a:schemeClr val="bg1"/>
                </a:solidFill>
              </a:rPr>
              <a:t>– does the task do what it needs to do? Is it the most suitable way to measure X? </a:t>
            </a:r>
          </a:p>
          <a:p>
            <a:pPr marL="814388" indent="-547688"/>
            <a:endParaRPr lang="en-GB" sz="500" dirty="0" smtClean="0">
              <a:solidFill>
                <a:schemeClr val="bg1"/>
              </a:solidFill>
            </a:endParaRPr>
          </a:p>
          <a:p>
            <a:pPr marL="814388" indent="-547688"/>
            <a:r>
              <a:rPr lang="en-GB" sz="3200" b="1" dirty="0" smtClean="0">
                <a:solidFill>
                  <a:schemeClr val="bg1"/>
                </a:solidFill>
              </a:rPr>
              <a:t>Sustainable: </a:t>
            </a:r>
            <a:r>
              <a:rPr lang="en-GB" sz="3200" dirty="0" smtClean="0">
                <a:solidFill>
                  <a:schemeClr val="bg1"/>
                </a:solidFill>
              </a:rPr>
              <a:t>of value beyond the immediate assessment point. </a:t>
            </a:r>
          </a:p>
          <a:p>
            <a:pPr marL="814388" indent="-547688"/>
            <a:endParaRPr lang="en-GB" sz="500" dirty="0" smtClean="0">
              <a:solidFill>
                <a:schemeClr val="bg1"/>
              </a:solidFill>
            </a:endParaRPr>
          </a:p>
          <a:p>
            <a:pPr marL="814388" indent="-547688"/>
            <a:r>
              <a:rPr lang="en-GB" sz="3200" b="1" dirty="0" smtClean="0">
                <a:solidFill>
                  <a:schemeClr val="bg1"/>
                </a:solidFill>
              </a:rPr>
              <a:t>Progressive </a:t>
            </a:r>
            <a:r>
              <a:rPr lang="en-GB" sz="3200" dirty="0" smtClean="0">
                <a:solidFill>
                  <a:schemeClr val="bg1"/>
                </a:solidFill>
              </a:rPr>
              <a:t>– How can a student </a:t>
            </a:r>
            <a:r>
              <a:rPr lang="en-GB" sz="3200" dirty="0" err="1" smtClean="0">
                <a:solidFill>
                  <a:schemeClr val="bg1"/>
                </a:solidFill>
              </a:rPr>
              <a:t>ipsatively</a:t>
            </a:r>
            <a:r>
              <a:rPr lang="en-GB" sz="3200" dirty="0" smtClean="0">
                <a:solidFill>
                  <a:schemeClr val="bg1"/>
                </a:solidFill>
              </a:rPr>
              <a:t> plot their growth…….?</a:t>
            </a:r>
          </a:p>
          <a:p>
            <a:pPr marL="0" indent="0">
              <a:buNone/>
            </a:pPr>
            <a:endParaRPr lang="en-GB" sz="3200" dirty="0" smtClean="0">
              <a:solidFill>
                <a:schemeClr val="bg1"/>
              </a:solidFill>
            </a:endParaRPr>
          </a:p>
          <a:p>
            <a:pPr marL="0" indent="0">
              <a:buNone/>
            </a:pPr>
            <a:endParaRPr lang="en-GB" sz="3200" dirty="0" smtClean="0">
              <a:solidFill>
                <a:schemeClr val="bg1"/>
              </a:solidFill>
            </a:endParaRPr>
          </a:p>
          <a:p>
            <a:pPr marL="0" indent="0">
              <a:buNone/>
            </a:pPr>
            <a:endParaRPr lang="en-GB" sz="500" dirty="0" smtClean="0">
              <a:solidFill>
                <a:schemeClr val="bg1"/>
              </a:solidFill>
            </a:endParaRPr>
          </a:p>
        </p:txBody>
      </p:sp>
    </p:spTree>
    <p:extLst>
      <p:ext uri="{BB962C8B-B14F-4D97-AF65-F5344CB8AC3E}">
        <p14:creationId xmlns:p14="http://schemas.microsoft.com/office/powerpoint/2010/main" val="553652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12</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p:txBody>
          <a:bodyPr/>
          <a:lstStyle/>
          <a:p>
            <a:pPr algn="ctr"/>
            <a:r>
              <a:rPr lang="en-US" b="1" dirty="0" smtClean="0">
                <a:solidFill>
                  <a:srgbClr val="014359"/>
                </a:solidFill>
                <a:latin typeface="Arial" pitchFamily="34" charset="0"/>
                <a:ea typeface="ＭＳ Ｐゴシック" charset="0"/>
                <a:cs typeface="Arial" pitchFamily="34" charset="0"/>
              </a:rPr>
              <a:t>Effective Pedagogical Designs</a:t>
            </a:r>
            <a:endParaRPr lang="en-US" b="1" dirty="0">
              <a:solidFill>
                <a:srgbClr val="014359"/>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639534" y="1435064"/>
            <a:ext cx="10714265" cy="5286411"/>
          </a:xfrm>
        </p:spPr>
        <p:txBody>
          <a:bodyPr>
            <a:normAutofit/>
          </a:bodyPr>
          <a:lstStyle/>
          <a:p>
            <a:endParaRPr lang="en-GB" sz="2000" dirty="0"/>
          </a:p>
          <a:p>
            <a:r>
              <a:rPr lang="en-GB" dirty="0"/>
              <a:t>we need to … </a:t>
            </a:r>
            <a:r>
              <a:rPr lang="en-GB" b="1" dirty="0">
                <a:solidFill>
                  <a:srgbClr val="7030A0"/>
                </a:solidFill>
              </a:rPr>
              <a:t>bridge the classroom with life outside of it</a:t>
            </a:r>
            <a:r>
              <a:rPr lang="en-GB" dirty="0"/>
              <a:t>. The connection between integrative thinking, or experiential learning, and the social network, or participatory culture, is no longer peripheral to our enterprise but is the nexus that should guide and reshape our curricula in the current disruptive moment in higher education learning. (Das, 2012, p. 32)</a:t>
            </a:r>
          </a:p>
          <a:p>
            <a:endParaRPr lang="en-GB" dirty="0"/>
          </a:p>
          <a:p>
            <a:r>
              <a:rPr lang="en-GB" dirty="0"/>
              <a:t>To support shared understandings and promotion of meaningful approaches a greater emphasis on</a:t>
            </a:r>
            <a:r>
              <a:rPr lang="en-GB" dirty="0">
                <a:solidFill>
                  <a:srgbClr val="7030A0"/>
                </a:solidFill>
              </a:rPr>
              <a:t> </a:t>
            </a:r>
            <a:r>
              <a:rPr lang="en-GB" b="1" dirty="0">
                <a:solidFill>
                  <a:srgbClr val="7030A0"/>
                </a:solidFill>
              </a:rPr>
              <a:t>team-based</a:t>
            </a:r>
            <a:r>
              <a:rPr lang="en-GB" dirty="0">
                <a:solidFill>
                  <a:srgbClr val="7030A0"/>
                </a:solidFill>
              </a:rPr>
              <a:t> </a:t>
            </a:r>
            <a:r>
              <a:rPr lang="en-GB" dirty="0"/>
              <a:t>rather than individual design of learning environments is advocated. (Bass, 2012)</a:t>
            </a:r>
          </a:p>
          <a:p>
            <a:endParaRPr lang="en-GB" sz="2000" b="1" dirty="0">
              <a:solidFill>
                <a:srgbClr val="000000"/>
              </a:solidFill>
              <a:latin typeface="Arial" pitchFamily="34" charset="0"/>
              <a:cs typeface="Arial" pitchFamily="34" charset="0"/>
            </a:endParaRPr>
          </a:p>
          <a:p>
            <a:pPr marL="0" indent="0">
              <a:buNone/>
            </a:pPr>
            <a:endParaRPr lang="en-GB" sz="2000" dirty="0">
              <a:solidFill>
                <a:srgbClr val="000000"/>
              </a:solidFill>
              <a:latin typeface="Arial" pitchFamily="34" charset="0"/>
              <a:cs typeface="Arial" pitchFamily="34" charset="0"/>
            </a:endParaRPr>
          </a:p>
          <a:p>
            <a:endParaRPr lang="en-GB" sz="800" dirty="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Tree>
    <p:extLst>
      <p:ext uri="{BB962C8B-B14F-4D97-AF65-F5344CB8AC3E}">
        <p14:creationId xmlns:p14="http://schemas.microsoft.com/office/powerpoint/2010/main" val="553652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7571303"/>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r>
              <a:rPr lang="en-GB" sz="3600" b="1" dirty="0" smtClean="0">
                <a:solidFill>
                  <a:srgbClr val="FFC000"/>
                </a:solidFill>
                <a:latin typeface="Calibri" panose="020F0502020204030204" pitchFamily="34" charset="0"/>
              </a:rPr>
              <a:t>	</a:t>
            </a:r>
            <a:r>
              <a:rPr lang="en-GB" sz="3600" b="1" dirty="0">
                <a:solidFill>
                  <a:srgbClr val="FFC000"/>
                </a:solidFill>
                <a:latin typeface="Calibri" panose="020F0502020204030204" pitchFamily="34" charset="0"/>
              </a:rPr>
              <a:t> </a:t>
            </a:r>
          </a:p>
          <a:p>
            <a:r>
              <a:rPr lang="en-GB" sz="3600" b="1" dirty="0" smtClean="0">
                <a:solidFill>
                  <a:srgbClr val="FFC000"/>
                </a:solidFill>
                <a:latin typeface="Calibri" panose="020F0502020204030204" pitchFamily="34" charset="0"/>
              </a:rPr>
              <a:t>	</a:t>
            </a:r>
            <a:endParaRPr lang="en-GB" sz="6600" dirty="0">
              <a:solidFill>
                <a:schemeClr val="bg1"/>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606150390"/>
              </p:ext>
            </p:extLst>
          </p:nvPr>
        </p:nvGraphicFramePr>
        <p:xfrm>
          <a:off x="0" y="0"/>
          <a:ext cx="12192000" cy="7006373"/>
        </p:xfrm>
        <a:graphic>
          <a:graphicData uri="http://schemas.openxmlformats.org/drawingml/2006/table">
            <a:tbl>
              <a:tblPr firstRow="1" bandRow="1">
                <a:tableStyleId>{5C22544A-7EE6-4342-B048-85BDC9FD1C3A}</a:tableStyleId>
              </a:tblPr>
              <a:tblGrid>
                <a:gridCol w="12192000"/>
              </a:tblGrid>
              <a:tr h="794449">
                <a:tc>
                  <a:txBody>
                    <a:bodyPr/>
                    <a:lstStyle/>
                    <a:p>
                      <a:r>
                        <a:rPr lang="en-GB" sz="4400" dirty="0" smtClean="0">
                          <a:solidFill>
                            <a:srgbClr val="660033"/>
                          </a:solidFill>
                        </a:rPr>
                        <a:t>Meaningful</a:t>
                      </a:r>
                      <a:r>
                        <a:rPr lang="en-GB" sz="4400" baseline="0" dirty="0" smtClean="0">
                          <a:solidFill>
                            <a:srgbClr val="660033"/>
                          </a:solidFill>
                        </a:rPr>
                        <a:t> Assessments</a:t>
                      </a:r>
                      <a:endParaRPr lang="en-GB" sz="4400" dirty="0">
                        <a:solidFill>
                          <a:srgbClr val="660033"/>
                        </a:solidFill>
                      </a:endParaRPr>
                    </a:p>
                  </a:txBody>
                  <a:tcPr/>
                </a:tc>
              </a:tr>
              <a:tr h="47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personalising and creating their own criteria </a:t>
                      </a:r>
                      <a:r>
                        <a:rPr lang="en-GB" sz="2400" kern="1200" dirty="0" smtClean="0">
                          <a:solidFill>
                            <a:schemeClr val="dk1"/>
                          </a:solidFill>
                          <a:effectLst/>
                          <a:latin typeface="+mn-lt"/>
                          <a:ea typeface="+mn-ea"/>
                          <a:cs typeface="+mn-cs"/>
                        </a:rPr>
                        <a:t>(</a:t>
                      </a:r>
                      <a:r>
                        <a:rPr lang="en-GB" sz="2400" kern="1200" dirty="0" err="1" smtClean="0">
                          <a:solidFill>
                            <a:schemeClr val="dk1"/>
                          </a:solidFill>
                          <a:effectLst/>
                          <a:latin typeface="+mn-lt"/>
                          <a:ea typeface="+mn-ea"/>
                          <a:cs typeface="+mn-cs"/>
                        </a:rPr>
                        <a:t>Taras</a:t>
                      </a:r>
                      <a:r>
                        <a:rPr lang="en-GB" sz="2400" kern="1200" dirty="0" smtClean="0">
                          <a:solidFill>
                            <a:schemeClr val="dk1"/>
                          </a:solidFill>
                          <a:effectLst/>
                          <a:latin typeface="+mn-lt"/>
                          <a:ea typeface="+mn-ea"/>
                          <a:cs typeface="+mn-cs"/>
                        </a:rPr>
                        <a:t>, 2015) </a:t>
                      </a:r>
                    </a:p>
                  </a:txBody>
                  <a:tcPr/>
                </a:tc>
              </a:tr>
              <a:tr h="847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being trained in using, triangulating and making sense of feedback </a:t>
                      </a:r>
                      <a:r>
                        <a:rPr lang="en-GB" sz="2400" kern="1200" dirty="0" smtClean="0">
                          <a:solidFill>
                            <a:schemeClr val="dk1"/>
                          </a:solidFill>
                          <a:effectLst/>
                          <a:latin typeface="+mn-lt"/>
                          <a:ea typeface="+mn-ea"/>
                          <a:cs typeface="+mn-cs"/>
                        </a:rPr>
                        <a:t>(Evans, 2013; Forsythe &amp; Johnson, 2017; </a:t>
                      </a:r>
                      <a:r>
                        <a:rPr lang="en-GB" sz="2400" kern="1200" dirty="0" err="1" smtClean="0">
                          <a:solidFill>
                            <a:schemeClr val="dk1"/>
                          </a:solidFill>
                          <a:effectLst/>
                          <a:latin typeface="+mn-lt"/>
                          <a:ea typeface="+mn-ea"/>
                          <a:cs typeface="+mn-cs"/>
                        </a:rPr>
                        <a:t>Winstone</a:t>
                      </a:r>
                      <a:r>
                        <a:rPr lang="en-GB" sz="2400" kern="1200" baseline="0" dirty="0" smtClean="0">
                          <a:solidFill>
                            <a:schemeClr val="dk1"/>
                          </a:solidFill>
                          <a:effectLst/>
                          <a:latin typeface="+mn-lt"/>
                          <a:ea typeface="+mn-ea"/>
                          <a:cs typeface="+mn-cs"/>
                        </a:rPr>
                        <a:t> et al., 2017</a:t>
                      </a:r>
                      <a:r>
                        <a:rPr lang="en-GB" sz="2400" kern="1200" dirty="0" smtClean="0">
                          <a:solidFill>
                            <a:schemeClr val="dk1"/>
                          </a:solidFill>
                          <a:effectLst/>
                          <a:latin typeface="+mn-lt"/>
                          <a:ea typeface="+mn-ea"/>
                          <a:cs typeface="+mn-cs"/>
                        </a:rPr>
                        <a:t>).</a:t>
                      </a:r>
                    </a:p>
                  </a:txBody>
                  <a:tcPr/>
                </a:tc>
              </a:tr>
              <a:tr h="47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reviewing work of varying quality </a:t>
                      </a:r>
                      <a:r>
                        <a:rPr lang="en-GB" sz="2400" kern="1200" dirty="0" smtClean="0">
                          <a:solidFill>
                            <a:schemeClr val="dk1"/>
                          </a:solidFill>
                          <a:effectLst/>
                          <a:latin typeface="+mn-lt"/>
                          <a:ea typeface="+mn-ea"/>
                          <a:cs typeface="+mn-cs"/>
                        </a:rPr>
                        <a:t>(Sadler, 2010, 2013).</a:t>
                      </a:r>
                    </a:p>
                  </a:txBody>
                  <a:tcPr/>
                </a:tc>
              </a:tr>
              <a:tr h="47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acting as reviewers of others  </a:t>
                      </a:r>
                      <a:r>
                        <a:rPr lang="en-GB" sz="2400" kern="1200" dirty="0" smtClean="0">
                          <a:solidFill>
                            <a:schemeClr val="dk1"/>
                          </a:solidFill>
                          <a:effectLst/>
                          <a:latin typeface="+mn-lt"/>
                          <a:ea typeface="+mn-ea"/>
                          <a:cs typeface="+mn-cs"/>
                        </a:rPr>
                        <a:t>(Nicol, Thomson, &amp; </a:t>
                      </a:r>
                      <a:r>
                        <a:rPr lang="en-GB" sz="2400" kern="1200" dirty="0" err="1" smtClean="0">
                          <a:solidFill>
                            <a:schemeClr val="dk1"/>
                          </a:solidFill>
                          <a:effectLst/>
                          <a:latin typeface="+mn-lt"/>
                          <a:ea typeface="+mn-ea"/>
                          <a:cs typeface="+mn-cs"/>
                        </a:rPr>
                        <a:t>Breslin</a:t>
                      </a:r>
                      <a:r>
                        <a:rPr lang="en-GB" sz="2400" kern="1200" dirty="0" smtClean="0">
                          <a:solidFill>
                            <a:schemeClr val="dk1"/>
                          </a:solidFill>
                          <a:effectLst/>
                          <a:latin typeface="+mn-lt"/>
                          <a:ea typeface="+mn-ea"/>
                          <a:cs typeface="+mn-cs"/>
                        </a:rPr>
                        <a:t>, 2014).</a:t>
                      </a:r>
                    </a:p>
                  </a:txBody>
                  <a:tcPr/>
                </a:tc>
              </a:tr>
              <a:tr h="47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self-assessing and feeding back to others </a:t>
                      </a:r>
                      <a:r>
                        <a:rPr lang="en-GB" sz="2400" kern="1200" dirty="0" smtClean="0">
                          <a:solidFill>
                            <a:schemeClr val="dk1"/>
                          </a:solidFill>
                          <a:effectLst/>
                          <a:latin typeface="+mn-lt"/>
                          <a:ea typeface="+mn-ea"/>
                          <a:cs typeface="+mn-cs"/>
                        </a:rPr>
                        <a:t>(</a:t>
                      </a:r>
                      <a:r>
                        <a:rPr lang="en-GB" sz="2400" kern="1200" dirty="0" err="1" smtClean="0">
                          <a:solidFill>
                            <a:schemeClr val="dk1"/>
                          </a:solidFill>
                          <a:effectLst/>
                          <a:latin typeface="+mn-lt"/>
                          <a:ea typeface="+mn-ea"/>
                          <a:cs typeface="+mn-cs"/>
                        </a:rPr>
                        <a:t>Boud</a:t>
                      </a:r>
                      <a:r>
                        <a:rPr lang="en-GB" sz="2400" kern="1200" dirty="0" smtClean="0">
                          <a:solidFill>
                            <a:schemeClr val="dk1"/>
                          </a:solidFill>
                          <a:effectLst/>
                          <a:latin typeface="+mn-lt"/>
                          <a:ea typeface="+mn-ea"/>
                          <a:cs typeface="+mn-cs"/>
                        </a:rPr>
                        <a:t> et al. 2013; Carless, 2012; </a:t>
                      </a:r>
                      <a:r>
                        <a:rPr lang="en-GB" sz="2400" kern="1200" dirty="0" err="1" smtClean="0">
                          <a:solidFill>
                            <a:schemeClr val="dk1"/>
                          </a:solidFill>
                          <a:effectLst/>
                          <a:latin typeface="+mn-lt"/>
                          <a:ea typeface="+mn-ea"/>
                          <a:cs typeface="+mn-cs"/>
                        </a:rPr>
                        <a:t>Deeley</a:t>
                      </a:r>
                      <a:r>
                        <a:rPr lang="en-GB" sz="2400" kern="1200" dirty="0" smtClean="0">
                          <a:solidFill>
                            <a:schemeClr val="dk1"/>
                          </a:solidFill>
                          <a:effectLst/>
                          <a:latin typeface="+mn-lt"/>
                          <a:ea typeface="+mn-ea"/>
                          <a:cs typeface="+mn-cs"/>
                        </a:rPr>
                        <a:t>, 2014).</a:t>
                      </a:r>
                    </a:p>
                  </a:txBody>
                  <a:tcPr/>
                </a:tc>
              </a:tr>
              <a:tr h="847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working with assessment to do the noticing, the thinking about repair and modification, and the generation of ways to improve</a:t>
                      </a:r>
                      <a:r>
                        <a:rPr lang="en-GB" sz="2400" b="1" kern="1200" baseline="0" dirty="0" smtClean="0">
                          <a:solidFill>
                            <a:schemeClr val="dk1"/>
                          </a:solidFill>
                          <a:effectLst/>
                          <a:latin typeface="+mn-lt"/>
                          <a:ea typeface="+mn-ea"/>
                          <a:cs typeface="+mn-cs"/>
                        </a:rPr>
                        <a:t> </a:t>
                      </a:r>
                      <a:r>
                        <a:rPr lang="en-GB" sz="2400" b="1" kern="1200" dirty="0" smtClean="0">
                          <a:solidFill>
                            <a:schemeClr val="dk1"/>
                          </a:solidFill>
                          <a:effectLst/>
                          <a:latin typeface="+mn-lt"/>
                          <a:ea typeface="+mn-ea"/>
                          <a:cs typeface="+mn-cs"/>
                        </a:rPr>
                        <a:t> (</a:t>
                      </a:r>
                      <a:r>
                        <a:rPr lang="en-GB" sz="2400" kern="1200" dirty="0" smtClean="0">
                          <a:solidFill>
                            <a:schemeClr val="dk1"/>
                          </a:solidFill>
                          <a:effectLst/>
                          <a:latin typeface="+mn-lt"/>
                          <a:ea typeface="+mn-ea"/>
                          <a:cs typeface="+mn-cs"/>
                        </a:rPr>
                        <a:t>Sadler,2013, p. 57) as 'knowing to'.</a:t>
                      </a:r>
                    </a:p>
                  </a:txBody>
                  <a:tcPr/>
                </a:tc>
              </a:tr>
              <a:tr h="847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co-constructing habitus </a:t>
                      </a:r>
                      <a:r>
                        <a:rPr lang="en-GB" sz="2400" kern="1200" dirty="0" smtClean="0">
                          <a:solidFill>
                            <a:schemeClr val="dk1"/>
                          </a:solidFill>
                          <a:effectLst/>
                          <a:latin typeface="+mn-lt"/>
                          <a:ea typeface="+mn-ea"/>
                          <a:cs typeface="+mn-cs"/>
                        </a:rPr>
                        <a:t>in generating </a:t>
                      </a:r>
                      <a:r>
                        <a:rPr lang="en-GB" sz="2400" b="1" kern="1200" dirty="0" smtClean="0">
                          <a:solidFill>
                            <a:schemeClr val="dk1"/>
                          </a:solidFill>
                          <a:effectLst/>
                          <a:latin typeface="+mn-lt"/>
                          <a:ea typeface="+mn-ea"/>
                          <a:cs typeface="+mn-cs"/>
                        </a:rPr>
                        <a:t>dispositions to act and perceive in the discipline </a:t>
                      </a:r>
                      <a:r>
                        <a:rPr lang="en-GB" sz="2400" kern="1200" dirty="0" smtClean="0">
                          <a:solidFill>
                            <a:schemeClr val="dk1"/>
                          </a:solidFill>
                          <a:effectLst/>
                          <a:latin typeface="+mn-lt"/>
                          <a:ea typeface="+mn-ea"/>
                          <a:cs typeface="+mn-cs"/>
                        </a:rPr>
                        <a:t>(</a:t>
                      </a:r>
                      <a:r>
                        <a:rPr lang="en-GB" sz="2400" kern="1200" dirty="0" err="1" smtClean="0">
                          <a:solidFill>
                            <a:schemeClr val="dk1"/>
                          </a:solidFill>
                          <a:effectLst/>
                          <a:latin typeface="+mn-lt"/>
                          <a:ea typeface="+mn-ea"/>
                          <a:cs typeface="+mn-cs"/>
                        </a:rPr>
                        <a:t>Gray</a:t>
                      </a:r>
                      <a:r>
                        <a:rPr lang="en-GB" sz="2400" kern="1200" dirty="0" smtClean="0">
                          <a:solidFill>
                            <a:schemeClr val="dk1"/>
                          </a:solidFill>
                          <a:effectLst/>
                          <a:latin typeface="+mn-lt"/>
                          <a:ea typeface="+mn-ea"/>
                          <a:cs typeface="+mn-cs"/>
                        </a:rPr>
                        <a:t>, 2013; Yu &amp; Hu, 2017).</a:t>
                      </a:r>
                    </a:p>
                  </a:txBody>
                  <a:tcPr/>
                </a:tc>
              </a:tr>
              <a:tr h="847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working as co-producers </a:t>
                      </a:r>
                      <a:r>
                        <a:rPr lang="en-GB" sz="2400" kern="1200" dirty="0" smtClean="0">
                          <a:solidFill>
                            <a:schemeClr val="dk1"/>
                          </a:solidFill>
                          <a:effectLst/>
                          <a:latin typeface="+mn-lt"/>
                          <a:ea typeface="+mn-ea"/>
                          <a:cs typeface="+mn-cs"/>
                        </a:rPr>
                        <a:t>with the wider community in boundary-crossing, integrative, and socially networked experiences, that bridge HE experiences with life outside of it (Bass, 2012). </a:t>
                      </a:r>
                    </a:p>
                  </a:txBody>
                  <a:tcPr/>
                </a:tc>
              </a:tr>
              <a:tr h="47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designing assessment with lecturers </a:t>
                      </a:r>
                      <a:r>
                        <a:rPr lang="en-GB" sz="2400" kern="1200" dirty="0" smtClean="0">
                          <a:solidFill>
                            <a:schemeClr val="dk1"/>
                          </a:solidFill>
                          <a:effectLst/>
                          <a:latin typeface="+mn-lt"/>
                          <a:ea typeface="+mn-ea"/>
                          <a:cs typeface="+mn-cs"/>
                        </a:rPr>
                        <a:t>(Riley, 2017; Riley, McCabe, &amp; Pirie, 2017)</a:t>
                      </a:r>
                    </a:p>
                  </a:txBody>
                  <a:tcPr/>
                </a:tc>
              </a:tr>
              <a:tr h="470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teaching and researching with peers and lecturers </a:t>
                      </a:r>
                      <a:r>
                        <a:rPr lang="en-GB" sz="2400" kern="1200" dirty="0" smtClean="0">
                          <a:solidFill>
                            <a:schemeClr val="dk1"/>
                          </a:solidFill>
                          <a:effectLst/>
                          <a:latin typeface="+mn-lt"/>
                          <a:ea typeface="+mn-ea"/>
                          <a:cs typeface="+mn-cs"/>
                        </a:rPr>
                        <a:t>(Scott, </a:t>
                      </a:r>
                      <a:r>
                        <a:rPr lang="en-GB" sz="2400" kern="1200" dirty="0" err="1" smtClean="0">
                          <a:solidFill>
                            <a:schemeClr val="dk1"/>
                          </a:solidFill>
                          <a:effectLst/>
                          <a:latin typeface="+mn-lt"/>
                          <a:ea typeface="+mn-ea"/>
                          <a:cs typeface="+mn-cs"/>
                        </a:rPr>
                        <a:t>Moxham</a:t>
                      </a:r>
                      <a:r>
                        <a:rPr lang="en-GB" sz="2400" kern="1200" dirty="0" smtClean="0">
                          <a:solidFill>
                            <a:schemeClr val="dk1"/>
                          </a:solidFill>
                          <a:effectLst/>
                          <a:latin typeface="+mn-lt"/>
                          <a:ea typeface="+mn-ea"/>
                          <a:cs typeface="+mn-cs"/>
                        </a:rPr>
                        <a:t>, &amp; Rutherford, 2013). </a:t>
                      </a:r>
                    </a:p>
                  </a:txBody>
                  <a:tcPr/>
                </a:tc>
              </a:tr>
            </a:tbl>
          </a:graphicData>
        </a:graphic>
      </p:graphicFrame>
    </p:spTree>
    <p:extLst>
      <p:ext uri="{BB962C8B-B14F-4D97-AF65-F5344CB8AC3E}">
        <p14:creationId xmlns:p14="http://schemas.microsoft.com/office/powerpoint/2010/main" val="1111576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14</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a:xfrm>
            <a:off x="0" y="365125"/>
            <a:ext cx="12192000" cy="1325563"/>
          </a:xfrm>
        </p:spPr>
        <p:txBody>
          <a:bodyPr>
            <a:normAutofit/>
          </a:bodyPr>
          <a:lstStyle/>
          <a:p>
            <a:pPr algn="ctr"/>
            <a:r>
              <a:rPr lang="en-GB" b="1" dirty="0" smtClean="0">
                <a:solidFill>
                  <a:srgbClr val="014359"/>
                </a:solidFill>
                <a:latin typeface="Arial" pitchFamily="34" charset="0"/>
                <a:ea typeface="ＭＳ Ｐゴシック" charset="0"/>
                <a:cs typeface="Arial" pitchFamily="34" charset="0"/>
              </a:rPr>
              <a:t>AD 3: </a:t>
            </a:r>
            <a:r>
              <a:rPr lang="en-GB" dirty="0" smtClean="0"/>
              <a:t>Ensuring Access and Equal Opportunities</a:t>
            </a:r>
            <a:endParaRPr lang="en-US" b="1" dirty="0">
              <a:solidFill>
                <a:srgbClr val="014359"/>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0" y="1435064"/>
            <a:ext cx="12192000" cy="5422936"/>
          </a:xfrm>
          <a:solidFill>
            <a:srgbClr val="000066"/>
          </a:solidFill>
        </p:spPr>
        <p:txBody>
          <a:bodyPr>
            <a:normAutofit fontScale="40000" lnSpcReduction="20000"/>
          </a:bodyPr>
          <a:lstStyle/>
          <a:p>
            <a:pPr>
              <a:buNone/>
            </a:pPr>
            <a:endParaRPr lang="en-GB" sz="8000" dirty="0">
              <a:solidFill>
                <a:schemeClr val="bg1"/>
              </a:solidFill>
              <a:cs typeface="Arial" pitchFamily="34" charset="0"/>
            </a:endParaRPr>
          </a:p>
          <a:p>
            <a:pPr marL="898525" indent="-533400">
              <a:tabLst>
                <a:tab pos="898525" algn="l"/>
              </a:tabLst>
            </a:pPr>
            <a:r>
              <a:rPr lang="en-GB" sz="8000" dirty="0" smtClean="0">
                <a:solidFill>
                  <a:schemeClr val="bg1"/>
                </a:solidFill>
              </a:rPr>
              <a:t>Awareness of students’ starting points.</a:t>
            </a:r>
          </a:p>
          <a:p>
            <a:pPr marL="898525" indent="-533400">
              <a:tabLst>
                <a:tab pos="898525" algn="l"/>
              </a:tabLst>
            </a:pPr>
            <a:endParaRPr lang="en-US" sz="1300" dirty="0" smtClean="0">
              <a:solidFill>
                <a:schemeClr val="bg1"/>
              </a:solidFill>
            </a:endParaRPr>
          </a:p>
          <a:p>
            <a:pPr marL="898525" indent="-533400">
              <a:tabLst>
                <a:tab pos="898525" algn="l"/>
              </a:tabLst>
            </a:pPr>
            <a:r>
              <a:rPr lang="en-GB" sz="8000" dirty="0" smtClean="0">
                <a:solidFill>
                  <a:schemeClr val="bg1"/>
                </a:solidFill>
                <a:ea typeface="ＭＳ Ｐゴシック" charset="0"/>
                <a:cs typeface="ＭＳ Ｐゴシック" charset="0"/>
              </a:rPr>
              <a:t>Universal Design Principles:  </a:t>
            </a:r>
            <a:r>
              <a:rPr lang="en-GB" sz="8000" dirty="0" smtClean="0">
                <a:solidFill>
                  <a:schemeClr val="bg1"/>
                </a:solidFill>
              </a:rPr>
              <a:t>Adaptive rather than adapted design. </a:t>
            </a:r>
          </a:p>
          <a:p>
            <a:pPr marL="898525" indent="-533400">
              <a:tabLst>
                <a:tab pos="898525" algn="l"/>
              </a:tabLst>
            </a:pPr>
            <a:endParaRPr lang="en-GB" sz="1300" dirty="0" smtClean="0">
              <a:solidFill>
                <a:schemeClr val="bg1"/>
              </a:solidFill>
              <a:ea typeface="ＭＳ Ｐゴシック" charset="0"/>
              <a:cs typeface="ＭＳ Ｐゴシック" charset="0"/>
            </a:endParaRPr>
          </a:p>
          <a:p>
            <a:pPr marL="898525" indent="-533400">
              <a:tabLst>
                <a:tab pos="898525" algn="l"/>
              </a:tabLst>
            </a:pPr>
            <a:r>
              <a:rPr lang="en-US" sz="8000" dirty="0" smtClean="0">
                <a:solidFill>
                  <a:schemeClr val="bg1"/>
                </a:solidFill>
              </a:rPr>
              <a:t>Choosing the best method to assess a particular type of knowledge, understanding, and/or skill. </a:t>
            </a:r>
          </a:p>
          <a:p>
            <a:pPr marL="898525" indent="-533400">
              <a:tabLst>
                <a:tab pos="898525" algn="l"/>
              </a:tabLst>
            </a:pPr>
            <a:endParaRPr lang="en-US" sz="1300" dirty="0" smtClean="0">
              <a:solidFill>
                <a:schemeClr val="bg1"/>
              </a:solidFill>
            </a:endParaRPr>
          </a:p>
          <a:p>
            <a:pPr marL="898525" indent="-533400">
              <a:tabLst>
                <a:tab pos="898525" algn="l"/>
              </a:tabLst>
            </a:pPr>
            <a:r>
              <a:rPr lang="en-US" sz="8000" dirty="0" smtClean="0">
                <a:solidFill>
                  <a:schemeClr val="bg1"/>
                </a:solidFill>
              </a:rPr>
              <a:t>Considering the balance of assessment across a </a:t>
            </a:r>
            <a:r>
              <a:rPr lang="en-US" sz="8000" dirty="0" err="1" smtClean="0">
                <a:solidFill>
                  <a:schemeClr val="bg1"/>
                </a:solidFill>
              </a:rPr>
              <a:t>programme</a:t>
            </a:r>
            <a:r>
              <a:rPr lang="en-US" sz="8000" dirty="0" smtClean="0">
                <a:solidFill>
                  <a:schemeClr val="bg1"/>
                </a:solidFill>
              </a:rPr>
              <a:t> in relation to the requirements of the discipline, and stage of development of the student.</a:t>
            </a:r>
          </a:p>
          <a:p>
            <a:pPr marL="898525" indent="-533400">
              <a:tabLst>
                <a:tab pos="898525" algn="l"/>
              </a:tabLst>
            </a:pPr>
            <a:endParaRPr lang="en-US" sz="1300" dirty="0" smtClean="0">
              <a:solidFill>
                <a:schemeClr val="bg1"/>
              </a:solidFill>
            </a:endParaRPr>
          </a:p>
          <a:p>
            <a:pPr marL="898525" indent="-533400">
              <a:tabLst>
                <a:tab pos="898525" algn="l"/>
              </a:tabLst>
            </a:pPr>
            <a:r>
              <a:rPr lang="en-US" sz="8000" dirty="0" smtClean="0">
                <a:solidFill>
                  <a:schemeClr val="bg1"/>
                </a:solidFill>
              </a:rPr>
              <a:t>Ensuring the mode and methods of assessment are valid and fair. </a:t>
            </a:r>
          </a:p>
          <a:p>
            <a:pPr marL="898525" indent="-533400">
              <a:tabLst>
                <a:tab pos="898525" algn="l"/>
              </a:tabLst>
            </a:pPr>
            <a:endParaRPr lang="en-GB" sz="3800" dirty="0" smtClean="0">
              <a:solidFill>
                <a:schemeClr val="bg1"/>
              </a:solidFill>
            </a:endParaRPr>
          </a:p>
          <a:p>
            <a:pPr>
              <a:buNone/>
            </a:pPr>
            <a:r>
              <a:rPr lang="en-US" dirty="0" smtClean="0"/>
              <a:t>.</a:t>
            </a:r>
          </a:p>
          <a:p>
            <a:pPr>
              <a:buNone/>
            </a:pPr>
            <a:endParaRPr lang="en-GB" dirty="0" smtClean="0">
              <a:solidFill>
                <a:schemeClr val="bg1"/>
              </a:solidFill>
              <a:latin typeface="Georgia" charset="0"/>
              <a:ea typeface="ＭＳ Ｐゴシック" charset="0"/>
              <a:cs typeface="ＭＳ Ｐゴシック" charset="0"/>
            </a:endParaRPr>
          </a:p>
          <a:p>
            <a:pPr>
              <a:buNone/>
            </a:pPr>
            <a:endParaRPr lang="en-GB" dirty="0" smtClean="0">
              <a:solidFill>
                <a:schemeClr val="bg1"/>
              </a:solidFill>
              <a:latin typeface="Georgia" charset="0"/>
              <a:ea typeface="ＭＳ Ｐゴシック" charset="0"/>
              <a:cs typeface="ＭＳ Ｐゴシック" charset="0"/>
            </a:endParaRPr>
          </a:p>
          <a:p>
            <a:pPr>
              <a:buNone/>
            </a:pPr>
            <a:endParaRPr lang="en-US" dirty="0">
              <a:solidFill>
                <a:schemeClr val="bg1"/>
              </a:solidFill>
              <a:latin typeface="Georgia" charset="0"/>
              <a:ea typeface="ＭＳ Ｐゴシック" charset="0"/>
              <a:cs typeface="ＭＳ Ｐゴシック" charset="0"/>
            </a:endParaRPr>
          </a:p>
        </p:txBody>
      </p:sp>
    </p:spTree>
    <p:extLst>
      <p:ext uri="{BB962C8B-B14F-4D97-AF65-F5344CB8AC3E}">
        <p14:creationId xmlns:p14="http://schemas.microsoft.com/office/powerpoint/2010/main" val="553652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15</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a:xfrm>
            <a:off x="0" y="365125"/>
            <a:ext cx="12192000" cy="1325563"/>
          </a:xfrm>
        </p:spPr>
        <p:txBody>
          <a:bodyPr>
            <a:normAutofit/>
          </a:bodyPr>
          <a:lstStyle/>
          <a:p>
            <a:pPr algn="ctr"/>
            <a:r>
              <a:rPr lang="en-GB" b="1" dirty="0" smtClean="0">
                <a:solidFill>
                  <a:srgbClr val="014359"/>
                </a:solidFill>
                <a:latin typeface="Arial" pitchFamily="34" charset="0"/>
                <a:ea typeface="ＭＳ Ｐゴシック" charset="0"/>
                <a:cs typeface="Arial" pitchFamily="34" charset="0"/>
              </a:rPr>
              <a:t>AD 3: </a:t>
            </a:r>
            <a:r>
              <a:rPr lang="en-GB" dirty="0" smtClean="0"/>
              <a:t>Ensuring Access and Equal Opportunities</a:t>
            </a:r>
            <a:endParaRPr lang="en-US" b="1" dirty="0">
              <a:solidFill>
                <a:srgbClr val="014359"/>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0" y="1435064"/>
            <a:ext cx="12192000" cy="5422936"/>
          </a:xfrm>
          <a:solidFill>
            <a:srgbClr val="000066"/>
          </a:solidFill>
        </p:spPr>
        <p:txBody>
          <a:bodyPr>
            <a:normAutofit lnSpcReduction="10000"/>
          </a:bodyPr>
          <a:lstStyle/>
          <a:p>
            <a:pPr>
              <a:buNone/>
            </a:pPr>
            <a:endParaRPr lang="en-GB" sz="8000" dirty="0">
              <a:solidFill>
                <a:schemeClr val="bg1"/>
              </a:solidFill>
              <a:cs typeface="Arial" pitchFamily="34" charset="0"/>
            </a:endParaRPr>
          </a:p>
          <a:p>
            <a:pPr marL="898525" indent="-533400">
              <a:tabLst>
                <a:tab pos="898525" algn="l"/>
              </a:tabLst>
            </a:pPr>
            <a:r>
              <a:rPr lang="en-GB" sz="3100" dirty="0" smtClean="0">
                <a:solidFill>
                  <a:schemeClr val="bg1"/>
                </a:solidFill>
                <a:latin typeface="Arial" pitchFamily="34" charset="0"/>
                <a:cs typeface="Arial" pitchFamily="34" charset="0"/>
              </a:rPr>
              <a:t>Ensuring that all core* resources are available to students from the start of the semester to support student agency. </a:t>
            </a:r>
          </a:p>
          <a:p>
            <a:pPr marL="898525" indent="-533400">
              <a:tabLst>
                <a:tab pos="898525" algn="l"/>
              </a:tabLst>
            </a:pPr>
            <a:endParaRPr lang="en-GB" sz="3100" dirty="0" smtClean="0">
              <a:solidFill>
                <a:schemeClr val="bg1"/>
              </a:solidFill>
              <a:latin typeface="Arial" pitchFamily="34" charset="0"/>
              <a:cs typeface="Arial" pitchFamily="34" charset="0"/>
            </a:endParaRPr>
          </a:p>
          <a:p>
            <a:pPr marL="898525" indent="-533400">
              <a:tabLst>
                <a:tab pos="898525" algn="l"/>
              </a:tabLst>
            </a:pPr>
            <a:r>
              <a:rPr lang="en-GB" sz="3100" dirty="0" smtClean="0">
                <a:solidFill>
                  <a:schemeClr val="bg1"/>
                </a:solidFill>
                <a:latin typeface="Arial" pitchFamily="34" charset="0"/>
                <a:cs typeface="Arial" pitchFamily="34" charset="0"/>
              </a:rPr>
              <a:t>Supporting students to maximise affordances within the environment and to influence the environment to better support their learning. </a:t>
            </a:r>
          </a:p>
          <a:p>
            <a:pPr marL="898525" indent="-533400">
              <a:tabLst>
                <a:tab pos="898525" algn="l"/>
              </a:tabLst>
            </a:pPr>
            <a:endParaRPr lang="en-GB" sz="3100" dirty="0" smtClean="0">
              <a:solidFill>
                <a:schemeClr val="bg1"/>
              </a:solidFill>
              <a:latin typeface="Arial" pitchFamily="34" charset="0"/>
              <a:cs typeface="Arial" pitchFamily="34" charset="0"/>
            </a:endParaRPr>
          </a:p>
          <a:p>
            <a:pPr marL="898525" indent="-533400">
              <a:tabLst>
                <a:tab pos="898525" algn="l"/>
              </a:tabLst>
            </a:pPr>
            <a:endParaRPr lang="en-GB" sz="3800" dirty="0" smtClean="0">
              <a:solidFill>
                <a:schemeClr val="bg1"/>
              </a:solidFill>
            </a:endParaRPr>
          </a:p>
          <a:p>
            <a:pPr>
              <a:buNone/>
            </a:pPr>
            <a:r>
              <a:rPr lang="en-US" dirty="0" smtClean="0"/>
              <a:t>.</a:t>
            </a:r>
          </a:p>
          <a:p>
            <a:pPr>
              <a:buNone/>
            </a:pPr>
            <a:endParaRPr lang="en-GB" dirty="0" smtClean="0">
              <a:solidFill>
                <a:schemeClr val="bg1"/>
              </a:solidFill>
              <a:latin typeface="Georgia" charset="0"/>
              <a:ea typeface="ＭＳ Ｐゴシック" charset="0"/>
              <a:cs typeface="ＭＳ Ｐゴシック" charset="0"/>
            </a:endParaRPr>
          </a:p>
          <a:p>
            <a:pPr>
              <a:buNone/>
            </a:pPr>
            <a:endParaRPr lang="en-GB" dirty="0" smtClean="0">
              <a:solidFill>
                <a:schemeClr val="bg1"/>
              </a:solidFill>
              <a:latin typeface="Georgia" charset="0"/>
              <a:ea typeface="ＭＳ Ｐゴシック" charset="0"/>
              <a:cs typeface="ＭＳ Ｐゴシック" charset="0"/>
            </a:endParaRPr>
          </a:p>
          <a:p>
            <a:pPr>
              <a:buNone/>
            </a:pPr>
            <a:endParaRPr lang="en-US" dirty="0">
              <a:solidFill>
                <a:schemeClr val="bg1"/>
              </a:solidFill>
              <a:latin typeface="Georgia" charset="0"/>
              <a:ea typeface="ＭＳ Ｐゴシック" charset="0"/>
              <a:cs typeface="ＭＳ Ｐゴシック" charset="0"/>
            </a:endParaRPr>
          </a:p>
        </p:txBody>
      </p:sp>
    </p:spTree>
    <p:extLst>
      <p:ext uri="{BB962C8B-B14F-4D97-AF65-F5344CB8AC3E}">
        <p14:creationId xmlns:p14="http://schemas.microsoft.com/office/powerpoint/2010/main" val="553652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16</a:t>
            </a:fld>
            <a:endParaRPr lang="en-US" sz="1400" dirty="0">
              <a:latin typeface="Georgia" charset="0"/>
            </a:endParaRPr>
          </a:p>
        </p:txBody>
      </p:sp>
      <p:sp>
        <p:nvSpPr>
          <p:cNvPr id="50178" name="Text Box 1026"/>
          <p:cNvSpPr txBox="1">
            <a:spLocks noChangeArrowheads="1"/>
          </p:cNvSpPr>
          <p:nvPr/>
        </p:nvSpPr>
        <p:spPr bwMode="auto">
          <a:xfrm>
            <a:off x="1885950" y="1752600"/>
            <a:ext cx="8020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p:txBody>
          <a:bodyPr>
            <a:normAutofit/>
          </a:bodyPr>
          <a:lstStyle/>
          <a:p>
            <a:pPr algn="ctr"/>
            <a:r>
              <a:rPr lang="en-GB" b="1" dirty="0" smtClean="0">
                <a:solidFill>
                  <a:srgbClr val="014359"/>
                </a:solidFill>
                <a:latin typeface="Arial" pitchFamily="34" charset="0"/>
                <a:ea typeface="ＭＳ Ｐゴシック" charset="0"/>
                <a:cs typeface="Arial" pitchFamily="34" charset="0"/>
              </a:rPr>
              <a:t>AD 4: </a:t>
            </a:r>
            <a:r>
              <a:rPr lang="en-GB" dirty="0" smtClean="0"/>
              <a:t>Ensuring Ongoing Evaluation</a:t>
            </a:r>
            <a:endParaRPr lang="en-US" b="1" dirty="0">
              <a:solidFill>
                <a:srgbClr val="014359"/>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0" y="1435064"/>
            <a:ext cx="12192000" cy="5422936"/>
          </a:xfrm>
          <a:solidFill>
            <a:srgbClr val="000066"/>
          </a:solidFill>
        </p:spPr>
        <p:txBody>
          <a:bodyPr>
            <a:noAutofit/>
          </a:bodyPr>
          <a:lstStyle/>
          <a:p>
            <a:pPr marL="0" indent="0">
              <a:buNone/>
            </a:pPr>
            <a:r>
              <a:rPr lang="en-US" sz="3600" dirty="0" smtClean="0">
                <a:solidFill>
                  <a:schemeClr val="bg1"/>
                </a:solidFill>
              </a:rPr>
              <a:t> </a:t>
            </a:r>
          </a:p>
          <a:p>
            <a:pPr marL="531813" indent="0"/>
            <a:r>
              <a:rPr lang="en-US" sz="3600" dirty="0" smtClean="0">
                <a:solidFill>
                  <a:schemeClr val="bg1"/>
                </a:solidFill>
              </a:rPr>
              <a:t>   Importance of ongoing, iterative evaluation of assessment   	design with students as co-partners  to enable fine-tuning  	of delivery. </a:t>
            </a:r>
          </a:p>
          <a:p>
            <a:pPr marL="531813" indent="0"/>
            <a:endParaRPr lang="en-US" sz="3600" dirty="0" smtClean="0">
              <a:solidFill>
                <a:schemeClr val="bg1"/>
              </a:solidFill>
            </a:endParaRPr>
          </a:p>
          <a:p>
            <a:pPr marL="531813" indent="0"/>
            <a:r>
              <a:rPr lang="en-US" sz="3600" dirty="0" smtClean="0">
                <a:solidFill>
                  <a:schemeClr val="bg1"/>
                </a:solidFill>
              </a:rPr>
              <a:t>   Informed use of data to enhance assessment  practices.  	 	Use of fine-grained measures of learning to ascertain  	quality of learning:– what practices are most effective, and 	</a:t>
            </a:r>
          </a:p>
          <a:p>
            <a:pPr marL="989013" lvl="1" indent="0">
              <a:buNone/>
            </a:pPr>
            <a:r>
              <a:rPr lang="en-US" sz="3200" dirty="0" smtClean="0">
                <a:solidFill>
                  <a:schemeClr val="bg1"/>
                </a:solidFill>
              </a:rPr>
              <a:t>for whom.  </a:t>
            </a:r>
            <a:endParaRPr lang="en-GB" sz="3200" b="1" dirty="0" smtClean="0">
              <a:solidFill>
                <a:schemeClr val="bg1"/>
              </a:solidFill>
            </a:endParaRPr>
          </a:p>
        </p:txBody>
      </p:sp>
    </p:spTree>
    <p:extLst>
      <p:ext uri="{BB962C8B-B14F-4D97-AF65-F5344CB8AC3E}">
        <p14:creationId xmlns:p14="http://schemas.microsoft.com/office/powerpoint/2010/main" val="553652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srcRect l="21272" t="29545" r="21726" b="14320"/>
          <a:stretch/>
        </p:blipFill>
        <p:spPr bwMode="auto">
          <a:xfrm>
            <a:off x="509286" y="324091"/>
            <a:ext cx="11377913" cy="6412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8969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06FF9B-9564-3F46-8DD6-3A7201BB28DD}" type="slidenum">
              <a:rPr lang="en-US" smtClean="0"/>
              <a:pPr>
                <a:defRPr/>
              </a:pPr>
              <a:t>18</a:t>
            </a:fld>
            <a:endParaRPr lang="en-US" dirty="0"/>
          </a:p>
        </p:txBody>
      </p:sp>
      <p:pic>
        <p:nvPicPr>
          <p:cNvPr id="3" name="Picture 2"/>
          <p:cNvPicPr/>
          <p:nvPr/>
        </p:nvPicPr>
        <p:blipFill rotWithShape="1">
          <a:blip r:embed="rId3" cstate="print"/>
          <a:srcRect l="14358" t="19144" r="13850" b="8057"/>
          <a:stretch/>
        </p:blipFill>
        <p:spPr bwMode="auto">
          <a:xfrm>
            <a:off x="648069" y="150920"/>
            <a:ext cx="10955045" cy="6615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4664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263" y="0"/>
            <a:ext cx="6318738" cy="6858000"/>
          </a:xfrm>
          <a:prstGeom prst="rect">
            <a:avLst/>
          </a:prstGeom>
        </p:spPr>
      </p:pic>
      <p:sp>
        <p:nvSpPr>
          <p:cNvPr id="3" name="Rectangle 2"/>
          <p:cNvSpPr/>
          <p:nvPr/>
        </p:nvSpPr>
        <p:spPr>
          <a:xfrm>
            <a:off x="8335107" y="6294834"/>
            <a:ext cx="3174459" cy="369332"/>
          </a:xfrm>
          <a:prstGeom prst="rect">
            <a:avLst/>
          </a:prstGeom>
        </p:spPr>
        <p:txBody>
          <a:bodyPr wrap="none">
            <a:spAutoFit/>
          </a:bodyPr>
          <a:lstStyle/>
          <a:p>
            <a:pPr>
              <a:tabLst>
                <a:tab pos="2865755" algn="ctr"/>
                <a:tab pos="5731510" algn="r"/>
              </a:tabLst>
            </a:pPr>
            <a:r>
              <a:rPr lang="en-GB" dirty="0">
                <a:latin typeface="Calibri" panose="020F0502020204030204" pitchFamily="34" charset="0"/>
                <a:ea typeface="Calibri" panose="020F0502020204030204" pitchFamily="34" charset="0"/>
                <a:cs typeface="Times New Roman" panose="02020603050405020304" pitchFamily="18" charset="0"/>
              </a:rPr>
              <a:t>© agsandrew/Shutterstock.com</a:t>
            </a:r>
          </a:p>
        </p:txBody>
      </p:sp>
      <p:sp>
        <p:nvSpPr>
          <p:cNvPr id="5" name="Rectangle 4"/>
          <p:cNvSpPr/>
          <p:nvPr/>
        </p:nvSpPr>
        <p:spPr>
          <a:xfrm>
            <a:off x="-278969" y="0"/>
            <a:ext cx="9794929" cy="685800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138" indent="-719138">
              <a:buAutoNum type="arabicPeriod"/>
            </a:pPr>
            <a:endParaRPr lang="en-GB" sz="2800" b="1" dirty="0" smtClean="0">
              <a:latin typeface="Calibri" panose="020F0502020204030204" pitchFamily="34" charset="0"/>
            </a:endParaRPr>
          </a:p>
          <a:p>
            <a:pPr marL="719138" indent="-719138">
              <a:buAutoNum type="arabicPeriod"/>
            </a:pPr>
            <a:r>
              <a:rPr lang="en-GB" sz="2800" b="1" dirty="0" smtClean="0">
                <a:latin typeface="Calibri" panose="020F0502020204030204" pitchFamily="34" charset="0"/>
              </a:rPr>
              <a:t>What is the core content that you want to assess? </a:t>
            </a:r>
          </a:p>
          <a:p>
            <a:pPr marL="719138" indent="-719138">
              <a:buAutoNum type="arabicPeriod"/>
            </a:pPr>
            <a:r>
              <a:rPr lang="en-GB" sz="2800" b="1" dirty="0" smtClean="0">
                <a:solidFill>
                  <a:schemeClr val="bg1"/>
                </a:solidFill>
                <a:latin typeface="Calibri" panose="020F0502020204030204" pitchFamily="34" charset="0"/>
                <a:cs typeface="Arial" pitchFamily="34" charset="0"/>
              </a:rPr>
              <a:t>What is the best way to assess key knowledge, skills, aptitudes? </a:t>
            </a:r>
            <a:endParaRPr lang="en-GB" sz="2800" b="1" dirty="0" smtClean="0">
              <a:solidFill>
                <a:schemeClr val="bg1"/>
              </a:solidFill>
              <a:latin typeface="Arial" pitchFamily="34" charset="0"/>
              <a:cs typeface="Arial" pitchFamily="34" charset="0"/>
            </a:endParaRPr>
          </a:p>
          <a:p>
            <a:pPr marL="719138" indent="-719138">
              <a:buAutoNum type="arabicPeriod"/>
            </a:pPr>
            <a:r>
              <a:rPr lang="en-GB" sz="2800" b="1" dirty="0" smtClean="0">
                <a:solidFill>
                  <a:schemeClr val="bg1"/>
                </a:solidFill>
                <a:latin typeface="Arial" pitchFamily="34" charset="0"/>
                <a:cs typeface="Arial" pitchFamily="34" charset="0"/>
              </a:rPr>
              <a:t>How do you want students to spend their time? </a:t>
            </a:r>
          </a:p>
          <a:p>
            <a:pPr marL="719138" indent="-719138">
              <a:buAutoNum type="arabicPeriod"/>
            </a:pPr>
            <a:r>
              <a:rPr lang="en-GB" sz="2800" b="1" dirty="0" smtClean="0">
                <a:solidFill>
                  <a:schemeClr val="bg1"/>
                </a:solidFill>
                <a:latin typeface="Arial" pitchFamily="34" charset="0"/>
                <a:cs typeface="Arial" pitchFamily="34" charset="0"/>
              </a:rPr>
              <a:t>Is feedback placed where it can do most good? </a:t>
            </a:r>
          </a:p>
          <a:p>
            <a:pPr marL="719138" indent="-719138">
              <a:buAutoNum type="arabicPeriod"/>
            </a:pPr>
            <a:r>
              <a:rPr lang="en-GB" sz="2800" b="1" dirty="0" smtClean="0">
                <a:solidFill>
                  <a:schemeClr val="bg1"/>
                </a:solidFill>
                <a:latin typeface="Arial" pitchFamily="34" charset="0"/>
                <a:cs typeface="Arial" pitchFamily="34" charset="0"/>
              </a:rPr>
              <a:t>How are you ensuring a streamlined assessment approach? </a:t>
            </a:r>
          </a:p>
          <a:p>
            <a:pPr marL="719138" indent="-719138">
              <a:buAutoNum type="arabicPeriod"/>
            </a:pPr>
            <a:r>
              <a:rPr lang="en-GB" sz="2800" b="1" dirty="0" smtClean="0">
                <a:solidFill>
                  <a:schemeClr val="bg1"/>
                </a:solidFill>
                <a:latin typeface="Arial" pitchFamily="34" charset="0"/>
                <a:cs typeface="Arial" pitchFamily="34" charset="0"/>
              </a:rPr>
              <a:t>How are you ensuring assessment is aligned? </a:t>
            </a:r>
          </a:p>
          <a:p>
            <a:pPr marL="719138" indent="-719138">
              <a:buAutoNum type="arabicPeriod"/>
            </a:pPr>
            <a:r>
              <a:rPr lang="en-GB" sz="2800" b="1" dirty="0" smtClean="0">
                <a:solidFill>
                  <a:schemeClr val="bg1"/>
                </a:solidFill>
                <a:latin typeface="Arial" pitchFamily="34" charset="0"/>
                <a:cs typeface="Arial" pitchFamily="34" charset="0"/>
              </a:rPr>
              <a:t>What training is in place to ensure QA assessment literacy?</a:t>
            </a:r>
          </a:p>
          <a:p>
            <a:pPr marL="719138" indent="-719138">
              <a:buAutoNum type="arabicPeriod"/>
            </a:pPr>
            <a:r>
              <a:rPr lang="en-GB" sz="2800" b="1" dirty="0" smtClean="0">
                <a:solidFill>
                  <a:schemeClr val="bg1"/>
                </a:solidFill>
                <a:latin typeface="Arial" pitchFamily="34" charset="0"/>
                <a:cs typeface="Arial" pitchFamily="34" charset="0"/>
              </a:rPr>
              <a:t>How are you ensuring assessment is fair? </a:t>
            </a:r>
          </a:p>
          <a:p>
            <a:pPr marL="719138" indent="-719138">
              <a:buAutoNum type="arabicPeriod"/>
            </a:pPr>
            <a:r>
              <a:rPr lang="en-GB" sz="2800" b="1" dirty="0" smtClean="0">
                <a:solidFill>
                  <a:schemeClr val="bg1"/>
                </a:solidFill>
                <a:latin typeface="Arial" pitchFamily="34" charset="0"/>
                <a:cs typeface="Arial" pitchFamily="34" charset="0"/>
              </a:rPr>
              <a:t>How nimble is assessment design to effect change where needed? </a:t>
            </a:r>
            <a:endParaRPr lang="en-GB" sz="2800" b="1" dirty="0" smtClean="0">
              <a:solidFill>
                <a:schemeClr val="bg1"/>
              </a:solidFill>
              <a:latin typeface="Calibri" panose="020F0502020204030204" pitchFamily="34" charset="0"/>
            </a:endParaRPr>
          </a:p>
          <a:p>
            <a:pPr marL="622300" indent="-528638">
              <a:buAutoNum type="arabicPeriod"/>
            </a:pPr>
            <a:endParaRPr lang="en-GB" sz="500" dirty="0" smtClean="0"/>
          </a:p>
        </p:txBody>
      </p:sp>
      <p:sp>
        <p:nvSpPr>
          <p:cNvPr id="7" name="TextBox 6"/>
          <p:cNvSpPr txBox="1"/>
          <p:nvPr/>
        </p:nvSpPr>
        <p:spPr>
          <a:xfrm>
            <a:off x="2009813" y="234038"/>
            <a:ext cx="5041915" cy="1569660"/>
          </a:xfrm>
          <a:prstGeom prst="rect">
            <a:avLst/>
          </a:prstGeom>
          <a:noFill/>
        </p:spPr>
        <p:txBody>
          <a:bodyPr wrap="square" rtlCol="0">
            <a:spAutoFit/>
          </a:bodyPr>
          <a:lstStyle/>
          <a:p>
            <a:r>
              <a:rPr lang="en-GB" sz="4800" smtClean="0">
                <a:solidFill>
                  <a:srgbClr val="FFC000"/>
                </a:solidFill>
              </a:rPr>
              <a:t>EAT 5 </a:t>
            </a:r>
            <a:r>
              <a:rPr lang="en-GB" sz="4800" dirty="0" smtClean="0">
                <a:solidFill>
                  <a:srgbClr val="FFC000"/>
                </a:solidFill>
              </a:rPr>
              <a:t>Questions</a:t>
            </a:r>
          </a:p>
          <a:p>
            <a:endParaRPr lang="en-GB" sz="4800" dirty="0">
              <a:solidFill>
                <a:srgbClr val="FFC000"/>
              </a:solidFill>
            </a:endParaRPr>
          </a:p>
        </p:txBody>
      </p:sp>
    </p:spTree>
    <p:extLst>
      <p:ext uri="{BB962C8B-B14F-4D97-AF65-F5344CB8AC3E}">
        <p14:creationId xmlns:p14="http://schemas.microsoft.com/office/powerpoint/2010/main" val="440801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06FF9B-9564-3F46-8DD6-3A7201BB28DD}" type="slidenum">
              <a:rPr lang="en-US" smtClean="0"/>
              <a:pPr>
                <a:defRPr/>
              </a:pPr>
              <a:t>2</a:t>
            </a:fld>
            <a:endParaRPr lang="en-US" dirty="0"/>
          </a:p>
        </p:txBody>
      </p:sp>
      <p:pic>
        <p:nvPicPr>
          <p:cNvPr id="3" name="Picture 2"/>
          <p:cNvPicPr/>
          <p:nvPr/>
        </p:nvPicPr>
        <p:blipFill rotWithShape="1">
          <a:blip r:embed="rId3" cstate="print"/>
          <a:srcRect l="19258" t="21399" r="47556" b="26021"/>
          <a:stretch/>
        </p:blipFill>
        <p:spPr bwMode="auto">
          <a:xfrm>
            <a:off x="37224" y="116632"/>
            <a:ext cx="6442819" cy="6408712"/>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758090" y="5104015"/>
            <a:ext cx="6433909" cy="1496290"/>
          </a:xfrm>
          <a:prstGeom prst="rect">
            <a:avLst/>
          </a:prstGeom>
          <a:solidFill>
            <a:schemeClr val="accent6">
              <a:lumMod val="20000"/>
              <a:lumOff val="80000"/>
            </a:schemeClr>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
        <p:nvSpPr>
          <p:cNvPr id="5" name="TextBox 4"/>
          <p:cNvSpPr txBox="1"/>
          <p:nvPr/>
        </p:nvSpPr>
        <p:spPr>
          <a:xfrm>
            <a:off x="6506098" y="1480687"/>
            <a:ext cx="5685902" cy="5032147"/>
          </a:xfrm>
          <a:prstGeom prst="rect">
            <a:avLst/>
          </a:prstGeom>
          <a:solidFill>
            <a:schemeClr val="accent6">
              <a:lumMod val="20000"/>
              <a:lumOff val="80000"/>
            </a:schemeClr>
          </a:solidFill>
        </p:spPr>
        <p:txBody>
          <a:bodyPr wrap="square" rtlCol="0">
            <a:spAutoFit/>
          </a:bodyPr>
          <a:lstStyle/>
          <a:p>
            <a:pPr marL="342900" indent="-342900" algn="l">
              <a:buFont typeface="Arial" panose="020B0604020202020204" pitchFamily="34" charset="0"/>
              <a:buChar char="•"/>
            </a:pPr>
            <a:r>
              <a:rPr lang="en-GB" sz="2000" dirty="0" smtClean="0"/>
              <a:t>Can we identify the rate limiting steps / threshold concepts and focus resource development on attending to these areas? </a:t>
            </a:r>
          </a:p>
          <a:p>
            <a:pPr marL="342900" indent="-342900" algn="l">
              <a:buFont typeface="Arial" panose="020B0604020202020204" pitchFamily="34" charset="0"/>
              <a:buChar char="•"/>
            </a:pPr>
            <a:endParaRPr lang="en-GB" sz="1000" dirty="0" smtClean="0"/>
          </a:p>
          <a:p>
            <a:pPr marL="342900" indent="-342900" algn="l">
              <a:buFont typeface="Arial" panose="020B0604020202020204" pitchFamily="34" charset="0"/>
              <a:buChar char="•"/>
            </a:pPr>
            <a:endParaRPr lang="en-GB" sz="300" dirty="0" smtClean="0"/>
          </a:p>
          <a:p>
            <a:pPr marL="342900" indent="-342900" algn="l">
              <a:buFont typeface="Arial" panose="020B0604020202020204" pitchFamily="34" charset="0"/>
              <a:buChar char="•"/>
            </a:pPr>
            <a:r>
              <a:rPr lang="en-GB" sz="2000" dirty="0" smtClean="0"/>
              <a:t>How are we using inclusive approaches to support the learning of all students? </a:t>
            </a:r>
          </a:p>
          <a:p>
            <a:pPr marL="342900" indent="-342900" algn="l">
              <a:buFont typeface="Arial" panose="020B0604020202020204" pitchFamily="34" charset="0"/>
              <a:buChar char="•"/>
            </a:pPr>
            <a:endParaRPr lang="en-GB" sz="1000" dirty="0" smtClean="0"/>
          </a:p>
          <a:p>
            <a:pPr marL="342900" indent="-342900" algn="l">
              <a:buFont typeface="Arial" panose="020B0604020202020204" pitchFamily="34" charset="0"/>
              <a:buChar char="•"/>
            </a:pPr>
            <a:r>
              <a:rPr lang="en-GB" sz="2000" dirty="0" smtClean="0"/>
              <a:t>What practices are actually disadvantaging some students?</a:t>
            </a:r>
          </a:p>
          <a:p>
            <a:pPr marL="342900" indent="-342900" algn="l">
              <a:buFont typeface="Arial" panose="020B0604020202020204" pitchFamily="34" charset="0"/>
              <a:buChar char="•"/>
            </a:pPr>
            <a:endParaRPr lang="en-GB" sz="1000" dirty="0" smtClean="0"/>
          </a:p>
          <a:p>
            <a:pPr marL="342900" indent="-342900" algn="l">
              <a:buFont typeface="Arial" panose="020B0604020202020204" pitchFamily="34" charset="0"/>
              <a:buChar char="•"/>
            </a:pPr>
            <a:r>
              <a:rPr lang="en-GB" sz="2000" dirty="0" smtClean="0"/>
              <a:t>Can we significantly reduce assessment demands and make it more meaningful? </a:t>
            </a:r>
          </a:p>
          <a:p>
            <a:pPr marL="342900" indent="-342900" algn="l">
              <a:buFont typeface="Arial" panose="020B0604020202020204" pitchFamily="34" charset="0"/>
              <a:buChar char="•"/>
            </a:pPr>
            <a:endParaRPr lang="en-GB" sz="2000" dirty="0" smtClean="0"/>
          </a:p>
          <a:p>
            <a:pPr marL="342900" indent="-342900" algn="l">
              <a:buFont typeface="Arial" panose="020B0604020202020204" pitchFamily="34" charset="0"/>
              <a:buChar char="•"/>
            </a:pPr>
            <a:r>
              <a:rPr lang="en-GB" sz="2000" dirty="0" smtClean="0"/>
              <a:t>How can we reduce overload?</a:t>
            </a:r>
          </a:p>
          <a:p>
            <a:pPr marL="342900" indent="-342900" algn="l">
              <a:buFont typeface="Arial" panose="020B0604020202020204" pitchFamily="34" charset="0"/>
              <a:buChar char="•"/>
            </a:pPr>
            <a:endParaRPr lang="en-GB" sz="2000" dirty="0" smtClean="0"/>
          </a:p>
          <a:p>
            <a:pPr marL="342900" indent="-342900" algn="l"/>
            <a:r>
              <a:rPr lang="en-GB" sz="2800" b="1" dirty="0" smtClean="0"/>
              <a:t>Assessment Design Considerations</a:t>
            </a:r>
          </a:p>
          <a:p>
            <a:pPr marL="342900" indent="-342900" algn="l">
              <a:buFont typeface="Arial" panose="020B0604020202020204" pitchFamily="34" charset="0"/>
              <a:buChar char="•"/>
            </a:pPr>
            <a:endParaRPr lang="en-GB" sz="2000" dirty="0" smtClean="0"/>
          </a:p>
        </p:txBody>
      </p:sp>
    </p:spTree>
    <p:extLst>
      <p:ext uri="{BB962C8B-B14F-4D97-AF65-F5344CB8AC3E}">
        <p14:creationId xmlns:p14="http://schemas.microsoft.com/office/powerpoint/2010/main" val="1055971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2095619"/>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r>
              <a:rPr lang="en-GB" sz="3600" b="1" dirty="0" smtClean="0">
                <a:solidFill>
                  <a:srgbClr val="FFC000"/>
                </a:solidFill>
                <a:latin typeface="Calibri" panose="020F0502020204030204" pitchFamily="34" charset="0"/>
              </a:rPr>
              <a:t>	</a:t>
            </a:r>
            <a:r>
              <a:rPr lang="en-GB" sz="3600" b="1" dirty="0">
                <a:solidFill>
                  <a:srgbClr val="FFC000"/>
                </a:solidFill>
                <a:latin typeface="Calibri" panose="020F0502020204030204" pitchFamily="34" charset="0"/>
              </a:rPr>
              <a:t> </a:t>
            </a:r>
          </a:p>
          <a:p>
            <a:r>
              <a:rPr lang="en-GB" sz="3600" b="1" dirty="0" smtClean="0">
                <a:solidFill>
                  <a:srgbClr val="FFC000"/>
                </a:solidFill>
                <a:latin typeface="Calibri" panose="020F0502020204030204" pitchFamily="34" charset="0"/>
              </a:rPr>
              <a:t>	</a:t>
            </a:r>
            <a:r>
              <a:rPr lang="en-GB" sz="6600" b="1" dirty="0" smtClean="0">
                <a:solidFill>
                  <a:srgbClr val="FFC000"/>
                </a:solidFill>
                <a:latin typeface="Calibri" panose="020F0502020204030204" pitchFamily="34" charset="0"/>
              </a:rPr>
              <a:t>To what extent do we have a 	shared understanding of</a:t>
            </a:r>
          </a:p>
          <a:p>
            <a:r>
              <a:rPr lang="en-GB" sz="6600" b="1" dirty="0" smtClean="0">
                <a:solidFill>
                  <a:srgbClr val="FFC000"/>
                </a:solidFill>
                <a:latin typeface="Calibri" panose="020F0502020204030204" pitchFamily="34" charset="0"/>
                <a:cs typeface="Arial" pitchFamily="34" charset="0"/>
              </a:rPr>
              <a:t>	assessment and how it can best 	be operationalised? </a:t>
            </a:r>
          </a:p>
          <a:p>
            <a:endParaRPr lang="en-GB" sz="6600" dirty="0">
              <a:solidFill>
                <a:schemeClr val="bg1"/>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619669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2772727"/>
          </a:xfrm>
          <a:prstGeom prst="rect">
            <a:avLst/>
          </a:prstGeom>
          <a:solidFill>
            <a:srgbClr val="660033"/>
          </a:solidFill>
        </p:spPr>
        <p:txBody>
          <a:bodyPr wrap="square" rtlCol="0">
            <a:spAutoFit/>
          </a:bodyPr>
          <a:lstStyle/>
          <a:p>
            <a:endParaRPr lang="en-GB" sz="4800" dirty="0"/>
          </a:p>
          <a:p>
            <a:r>
              <a:rPr lang="en-GB" sz="4800" dirty="0"/>
              <a:t>	</a:t>
            </a:r>
            <a:endParaRPr lang="en-GB" sz="5400" dirty="0" smtClean="0"/>
          </a:p>
          <a:p>
            <a:r>
              <a:rPr lang="en-GB" sz="5400" b="1" dirty="0" smtClean="0">
                <a:solidFill>
                  <a:srgbClr val="FFC000"/>
                </a:solidFill>
              </a:rPr>
              <a:t>	</a:t>
            </a:r>
            <a:r>
              <a:rPr lang="en-GB" sz="5400" b="1" dirty="0">
                <a:solidFill>
                  <a:srgbClr val="FFC000"/>
                </a:solidFill>
              </a:rPr>
              <a:t> </a:t>
            </a:r>
            <a:r>
              <a:rPr lang="en-GB" sz="6600" b="1" dirty="0" smtClean="0">
                <a:solidFill>
                  <a:srgbClr val="FFC000"/>
                </a:solidFill>
              </a:rPr>
              <a:t>Starting  with the end in mind:</a:t>
            </a:r>
          </a:p>
          <a:p>
            <a:endParaRPr lang="en-GB" sz="2000" b="1" dirty="0" smtClean="0">
              <a:solidFill>
                <a:srgbClr val="FFC000"/>
              </a:solidFill>
            </a:endParaRPr>
          </a:p>
          <a:p>
            <a:pPr marL="898525" indent="-631825">
              <a:buFont typeface="Arial" pitchFamily="34" charset="0"/>
              <a:buChar char="•"/>
            </a:pPr>
            <a:r>
              <a:rPr lang="en-GB" sz="5400" b="1" dirty="0" smtClean="0">
                <a:solidFill>
                  <a:srgbClr val="FFC000"/>
                </a:solidFill>
                <a:cs typeface="Arial" pitchFamily="34" charset="0"/>
              </a:rPr>
              <a:t>	-the LOs – what do you want 	learners  	to be  	able to know and do? </a:t>
            </a:r>
          </a:p>
          <a:p>
            <a:pPr marL="898525" indent="-631825">
              <a:buFont typeface="Arial" pitchFamily="34" charset="0"/>
              <a:buChar char="•"/>
            </a:pPr>
            <a:r>
              <a:rPr lang="en-GB" sz="5400" b="1" dirty="0" smtClean="0">
                <a:solidFill>
                  <a:srgbClr val="FFC000"/>
                </a:solidFill>
                <a:cs typeface="Arial" pitchFamily="34" charset="0"/>
              </a:rPr>
              <a:t>	How do you want learners to spend  	their time? </a:t>
            </a:r>
          </a:p>
          <a:p>
            <a:endParaRPr lang="en-GB" sz="6600" dirty="0">
              <a:solidFill>
                <a:schemeClr val="bg1"/>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619669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8497" y="337457"/>
            <a:ext cx="5208816" cy="217714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smtClean="0">
              <a:solidFill>
                <a:schemeClr val="bg2">
                  <a:lumMod val="10000"/>
                </a:schemeClr>
              </a:solidFill>
            </a:endParaRPr>
          </a:p>
          <a:p>
            <a:pPr algn="ctr"/>
            <a:r>
              <a:rPr lang="en-GB" sz="3200" b="1" dirty="0" smtClean="0">
                <a:solidFill>
                  <a:schemeClr val="bg2">
                    <a:lumMod val="10000"/>
                  </a:schemeClr>
                </a:solidFill>
              </a:rPr>
              <a:t>What do we want students to have learnt?</a:t>
            </a:r>
          </a:p>
          <a:p>
            <a:pPr algn="ctr"/>
            <a:r>
              <a:rPr lang="en-GB" sz="3200" b="1" dirty="0" smtClean="0">
                <a:solidFill>
                  <a:schemeClr val="bg2">
                    <a:lumMod val="10000"/>
                  </a:schemeClr>
                </a:solidFill>
              </a:rPr>
              <a:t>Our goals – intentions – LOs</a:t>
            </a:r>
          </a:p>
          <a:p>
            <a:pPr algn="ctr"/>
            <a:r>
              <a:rPr lang="en-GB" sz="3200" b="1" dirty="0" smtClean="0">
                <a:solidFill>
                  <a:schemeClr val="bg2">
                    <a:lumMod val="10000"/>
                  </a:schemeClr>
                </a:solidFill>
              </a:rPr>
              <a:t>Why?</a:t>
            </a:r>
          </a:p>
          <a:p>
            <a:pPr algn="ctr"/>
            <a:r>
              <a:rPr lang="en-GB" sz="3200" b="1" dirty="0" smtClean="0">
                <a:solidFill>
                  <a:schemeClr val="bg2">
                    <a:lumMod val="10000"/>
                  </a:schemeClr>
                </a:solidFill>
              </a:rPr>
              <a:t> </a:t>
            </a:r>
            <a:endParaRPr lang="en-GB" sz="3200" b="1" dirty="0">
              <a:solidFill>
                <a:schemeClr val="bg2">
                  <a:lumMod val="10000"/>
                </a:schemeClr>
              </a:solidFill>
            </a:endParaRPr>
          </a:p>
        </p:txBody>
      </p:sp>
      <p:sp>
        <p:nvSpPr>
          <p:cNvPr id="3" name="Rounded Rectangle 2"/>
          <p:cNvSpPr/>
          <p:nvPr/>
        </p:nvSpPr>
        <p:spPr>
          <a:xfrm>
            <a:off x="2258783" y="2873832"/>
            <a:ext cx="3037114" cy="1632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Identify appropriate teaching methods to support students in meeting learning outcomes</a:t>
            </a:r>
            <a:endParaRPr lang="en-GB" b="1" dirty="0"/>
          </a:p>
        </p:txBody>
      </p:sp>
      <p:sp>
        <p:nvSpPr>
          <p:cNvPr id="5" name="Rounded Rectangle 4"/>
          <p:cNvSpPr/>
          <p:nvPr/>
        </p:nvSpPr>
        <p:spPr>
          <a:xfrm>
            <a:off x="2258783" y="4865919"/>
            <a:ext cx="3037114" cy="1643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EVIDENCE OF MEETING LOs: </a:t>
            </a:r>
            <a:r>
              <a:rPr lang="en-GB" b="1" dirty="0" smtClean="0"/>
              <a:t>Select assessment methods that best measure the attainment of specific learning outcomes </a:t>
            </a:r>
            <a:endParaRPr lang="en-GB" b="1" dirty="0"/>
          </a:p>
        </p:txBody>
      </p:sp>
      <p:sp>
        <p:nvSpPr>
          <p:cNvPr id="6" name="Rounded Rectangle 5"/>
          <p:cNvSpPr/>
          <p:nvPr/>
        </p:nvSpPr>
        <p:spPr>
          <a:xfrm>
            <a:off x="6411686" y="2862945"/>
            <a:ext cx="3037114" cy="1643743"/>
          </a:xfrm>
          <a:prstGeom prst="roundRect">
            <a:avLst/>
          </a:prstGeom>
          <a:solidFill>
            <a:schemeClr val="accent4">
              <a:lumMod val="60000"/>
              <a:lumOff val="40000"/>
            </a:scheme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2">
                    <a:lumMod val="10000"/>
                  </a:schemeClr>
                </a:solidFill>
              </a:rPr>
              <a:t>EVIDENCE OF MEETING LOs: Select </a:t>
            </a:r>
            <a:r>
              <a:rPr lang="en-GB" b="1" dirty="0">
                <a:solidFill>
                  <a:schemeClr val="bg2">
                    <a:lumMod val="10000"/>
                  </a:schemeClr>
                </a:solidFill>
              </a:rPr>
              <a:t>assessment methods that </a:t>
            </a:r>
            <a:r>
              <a:rPr lang="en-GB" b="1" dirty="0" smtClean="0">
                <a:solidFill>
                  <a:schemeClr val="bg2">
                    <a:lumMod val="10000"/>
                  </a:schemeClr>
                </a:solidFill>
              </a:rPr>
              <a:t>best </a:t>
            </a:r>
            <a:r>
              <a:rPr lang="en-GB" b="1" dirty="0">
                <a:solidFill>
                  <a:schemeClr val="bg2">
                    <a:lumMod val="10000"/>
                  </a:schemeClr>
                </a:solidFill>
              </a:rPr>
              <a:t>measure the attainment of specific </a:t>
            </a:r>
            <a:r>
              <a:rPr lang="en-GB" b="1" dirty="0" smtClean="0">
                <a:solidFill>
                  <a:schemeClr val="bg2">
                    <a:lumMod val="10000"/>
                  </a:schemeClr>
                </a:solidFill>
              </a:rPr>
              <a:t>learning outcomes </a:t>
            </a:r>
            <a:endParaRPr lang="en-GB" b="1" dirty="0">
              <a:solidFill>
                <a:schemeClr val="bg2">
                  <a:lumMod val="10000"/>
                </a:schemeClr>
              </a:solidFill>
            </a:endParaRPr>
          </a:p>
        </p:txBody>
      </p:sp>
      <p:sp>
        <p:nvSpPr>
          <p:cNvPr id="7" name="Rounded Rectangle 6"/>
          <p:cNvSpPr/>
          <p:nvPr/>
        </p:nvSpPr>
        <p:spPr>
          <a:xfrm>
            <a:off x="6411686" y="4855033"/>
            <a:ext cx="3037114" cy="1643743"/>
          </a:xfrm>
          <a:prstGeom prst="roundRect">
            <a:avLst/>
          </a:prstGeom>
          <a:solidFill>
            <a:schemeClr val="accent4">
              <a:lumMod val="60000"/>
              <a:lumOff val="40000"/>
            </a:schemeClr>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10000"/>
                  </a:schemeClr>
                </a:solidFill>
              </a:rPr>
              <a:t>Identify appropriate teaching methods to support </a:t>
            </a:r>
            <a:r>
              <a:rPr lang="en-GB" b="1" dirty="0" smtClean="0">
                <a:solidFill>
                  <a:schemeClr val="bg2">
                    <a:lumMod val="10000"/>
                  </a:schemeClr>
                </a:solidFill>
              </a:rPr>
              <a:t>students in meeting learning outcomes</a:t>
            </a:r>
            <a:endParaRPr lang="en-GB" b="1" dirty="0">
              <a:solidFill>
                <a:schemeClr val="bg2">
                  <a:lumMod val="10000"/>
                </a:schemeClr>
              </a:solidFill>
            </a:endParaRPr>
          </a:p>
        </p:txBody>
      </p:sp>
      <p:cxnSp>
        <p:nvCxnSpPr>
          <p:cNvPr id="13" name="Straight Arrow Connector 12"/>
          <p:cNvCxnSpPr>
            <a:stCxn id="6" idx="2"/>
            <a:endCxn id="7" idx="0"/>
          </p:cNvCxnSpPr>
          <p:nvPr/>
        </p:nvCxnSpPr>
        <p:spPr>
          <a:xfrm>
            <a:off x="7930243" y="4506688"/>
            <a:ext cx="0" cy="34834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 idx="2"/>
            <a:endCxn id="5" idx="0"/>
          </p:cNvCxnSpPr>
          <p:nvPr/>
        </p:nvCxnSpPr>
        <p:spPr>
          <a:xfrm>
            <a:off x="3777340" y="4506688"/>
            <a:ext cx="0" cy="359231"/>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a:endCxn id="3" idx="0"/>
          </p:cNvCxnSpPr>
          <p:nvPr/>
        </p:nvCxnSpPr>
        <p:spPr>
          <a:xfrm flipH="1">
            <a:off x="3777340" y="2514600"/>
            <a:ext cx="2065565" cy="359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 idx="2"/>
          </p:cNvCxnSpPr>
          <p:nvPr/>
        </p:nvCxnSpPr>
        <p:spPr>
          <a:xfrm>
            <a:off x="5842905" y="2514600"/>
            <a:ext cx="2152651" cy="3320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185" y="760274"/>
            <a:ext cx="2813958" cy="3077766"/>
          </a:xfrm>
          <a:prstGeom prst="rect">
            <a:avLst/>
          </a:prstGeom>
          <a:noFill/>
        </p:spPr>
        <p:txBody>
          <a:bodyPr wrap="square" rtlCol="0">
            <a:spAutoFit/>
          </a:bodyPr>
          <a:lstStyle/>
          <a:p>
            <a:r>
              <a:rPr lang="en-GB" sz="3600" b="1" dirty="0" smtClean="0"/>
              <a:t>Programme Level Backward </a:t>
            </a:r>
            <a:r>
              <a:rPr lang="en-GB" sz="3600" b="1" dirty="0"/>
              <a:t>design </a:t>
            </a:r>
            <a:r>
              <a:rPr lang="en-GB" sz="3600" b="1" dirty="0" smtClean="0"/>
              <a:t>principles</a:t>
            </a:r>
          </a:p>
          <a:p>
            <a:r>
              <a:rPr lang="en-GB" sz="1400" b="1" dirty="0" smtClean="0"/>
              <a:t>Wiggins &amp; Mc </a:t>
            </a:r>
            <a:r>
              <a:rPr lang="en-GB" sz="1400" b="1" dirty="0" err="1" smtClean="0"/>
              <a:t>Tighe</a:t>
            </a:r>
            <a:r>
              <a:rPr lang="en-GB" sz="1400" b="1" dirty="0" smtClean="0"/>
              <a:t>, 2005</a:t>
            </a:r>
            <a:r>
              <a:rPr lang="en-GB" sz="1400" dirty="0" smtClean="0"/>
              <a:t> </a:t>
            </a:r>
            <a:endParaRPr lang="en-GB" sz="1400" b="1" dirty="0"/>
          </a:p>
        </p:txBody>
      </p:sp>
      <p:sp>
        <p:nvSpPr>
          <p:cNvPr id="33" name="Right Bracket 32"/>
          <p:cNvSpPr/>
          <p:nvPr/>
        </p:nvSpPr>
        <p:spPr>
          <a:xfrm>
            <a:off x="8477250" y="1273629"/>
            <a:ext cx="2555424" cy="5214265"/>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9" name="Straight Arrow Connector 38"/>
          <p:cNvCxnSpPr/>
          <p:nvPr/>
        </p:nvCxnSpPr>
        <p:spPr>
          <a:xfrm flipH="1">
            <a:off x="8361589" y="1273629"/>
            <a:ext cx="23132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0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3880723"/>
          </a:xfrm>
          <a:prstGeom prst="rect">
            <a:avLst/>
          </a:prstGeom>
          <a:solidFill>
            <a:srgbClr val="660033"/>
          </a:solidFill>
        </p:spPr>
        <p:txBody>
          <a:bodyPr wrap="square" rtlCol="0">
            <a:spAutoFit/>
          </a:bodyPr>
          <a:lstStyle/>
          <a:p>
            <a:endParaRPr lang="en-GB" sz="2000" dirty="0">
              <a:solidFill>
                <a:srgbClr val="FFC000"/>
              </a:solidFill>
            </a:endParaRPr>
          </a:p>
          <a:p>
            <a:r>
              <a:rPr lang="en-GB" sz="2000" dirty="0">
                <a:solidFill>
                  <a:srgbClr val="FFC000"/>
                </a:solidFill>
              </a:rPr>
              <a:t>	</a:t>
            </a:r>
            <a:endParaRPr lang="en-GB" sz="2000" dirty="0" smtClean="0">
              <a:solidFill>
                <a:srgbClr val="FFC000"/>
              </a:solidFill>
            </a:endParaRPr>
          </a:p>
          <a:p>
            <a:r>
              <a:rPr lang="en-GB" sz="2000" b="1" dirty="0" smtClean="0">
                <a:solidFill>
                  <a:srgbClr val="FFC000"/>
                </a:solidFill>
              </a:rPr>
              <a:t>	</a:t>
            </a:r>
          </a:p>
          <a:p>
            <a:pPr marL="814388"/>
            <a:r>
              <a:rPr lang="en-GB" sz="6600" b="1" dirty="0" smtClean="0">
                <a:solidFill>
                  <a:srgbClr val="FFC000"/>
                </a:solidFill>
              </a:rPr>
              <a:t>Simplicity.......</a:t>
            </a:r>
          </a:p>
          <a:p>
            <a:pPr marL="814388"/>
            <a:r>
              <a:rPr lang="en-GB" sz="5400" dirty="0" smtClean="0">
                <a:solidFill>
                  <a:srgbClr val="FFC000"/>
                </a:solidFill>
              </a:rPr>
              <a:t>Ensure Alignment between discipline/professional requirements-  LOs –modes of assessment and requirements  of assessment  assessment marking criteria – teaching approaches</a:t>
            </a:r>
          </a:p>
          <a:p>
            <a:endParaRPr lang="en-GB" sz="6600" dirty="0">
              <a:solidFill>
                <a:schemeClr val="bg1"/>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61966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3311336"/>
          </a:xfrm>
          <a:prstGeom prst="rect">
            <a:avLst/>
          </a:prstGeom>
          <a:solidFill>
            <a:srgbClr val="660033"/>
          </a:solidFill>
        </p:spPr>
        <p:txBody>
          <a:bodyPr wrap="square" rtlCol="0">
            <a:spAutoFit/>
          </a:bodyPr>
          <a:lstStyle/>
          <a:p>
            <a:endParaRPr lang="en-GB" sz="2000" dirty="0">
              <a:solidFill>
                <a:srgbClr val="FFC000"/>
              </a:solidFill>
            </a:endParaRPr>
          </a:p>
          <a:p>
            <a:r>
              <a:rPr lang="en-GB" sz="2000" dirty="0">
                <a:solidFill>
                  <a:srgbClr val="FFC000"/>
                </a:solidFill>
              </a:rPr>
              <a:t>	</a:t>
            </a:r>
            <a:endParaRPr lang="en-GB" sz="2000" dirty="0" smtClean="0">
              <a:solidFill>
                <a:srgbClr val="FFC000"/>
              </a:solidFill>
            </a:endParaRPr>
          </a:p>
          <a:p>
            <a:r>
              <a:rPr lang="en-GB" sz="2000" b="1" dirty="0" smtClean="0">
                <a:solidFill>
                  <a:srgbClr val="FFC000"/>
                </a:solidFill>
              </a:rPr>
              <a:t>	</a:t>
            </a:r>
            <a:r>
              <a:rPr lang="en-GB" sz="2000" b="1" dirty="0">
                <a:solidFill>
                  <a:srgbClr val="FFC000"/>
                </a:solidFill>
              </a:rPr>
              <a:t> </a:t>
            </a:r>
            <a:endParaRPr lang="en-GB" sz="4000" b="1" dirty="0">
              <a:solidFill>
                <a:srgbClr val="FFC000"/>
              </a:solidFill>
            </a:endParaRPr>
          </a:p>
          <a:p>
            <a:pPr marL="814388"/>
            <a:r>
              <a:rPr lang="en-GB" sz="4000" b="1" dirty="0" smtClean="0">
                <a:solidFill>
                  <a:srgbClr val="FFC000"/>
                </a:solidFill>
              </a:rPr>
              <a:t>	</a:t>
            </a:r>
            <a:r>
              <a:rPr lang="en-GB" sz="4800" b="1" dirty="0" smtClean="0">
                <a:solidFill>
                  <a:srgbClr val="FFC000"/>
                </a:solidFill>
              </a:rPr>
              <a:t>Importance of Holistic Assessment Design</a:t>
            </a:r>
          </a:p>
          <a:p>
            <a:pPr marL="814388" indent="981075">
              <a:tabLst>
                <a:tab pos="1695450" algn="l"/>
              </a:tabLst>
            </a:pPr>
            <a:endParaRPr lang="en-GB" sz="1000" b="1" dirty="0" smtClean="0">
              <a:solidFill>
                <a:srgbClr val="FFC000"/>
              </a:solidFill>
            </a:endParaRPr>
          </a:p>
          <a:p>
            <a:pPr marL="814388" indent="981075">
              <a:buFont typeface="Arial" pitchFamily="34" charset="0"/>
              <a:buChar char="•"/>
              <a:tabLst>
                <a:tab pos="1695450" algn="l"/>
              </a:tabLst>
            </a:pPr>
            <a:endParaRPr lang="en-GB" sz="1000" b="1" dirty="0" smtClean="0">
              <a:solidFill>
                <a:srgbClr val="FFC000"/>
              </a:solidFill>
            </a:endParaRPr>
          </a:p>
          <a:p>
            <a:pPr marL="814388" indent="981075">
              <a:buFont typeface="Arial" pitchFamily="34" charset="0"/>
              <a:buChar char="•"/>
              <a:tabLst>
                <a:tab pos="1695450" algn="l"/>
              </a:tabLst>
            </a:pPr>
            <a:endParaRPr lang="en-GB" sz="500" b="1" dirty="0" smtClean="0">
              <a:solidFill>
                <a:srgbClr val="FFC000"/>
              </a:solidFill>
            </a:endParaRPr>
          </a:p>
          <a:p>
            <a:pPr marL="814388" indent="981075">
              <a:buFont typeface="Arial" pitchFamily="34" charset="0"/>
              <a:buChar char="•"/>
              <a:tabLst>
                <a:tab pos="1695450" algn="l"/>
              </a:tabLst>
            </a:pPr>
            <a:r>
              <a:rPr lang="en-GB" sz="4000" b="1" dirty="0" smtClean="0">
                <a:solidFill>
                  <a:srgbClr val="FFC000"/>
                </a:solidFill>
              </a:rPr>
              <a:t>Consider assessment as a whole and how all 	 		the parts come together.</a:t>
            </a:r>
          </a:p>
          <a:p>
            <a:pPr marL="814388" indent="981075">
              <a:buFont typeface="Arial" pitchFamily="34" charset="0"/>
              <a:buChar char="•"/>
              <a:tabLst>
                <a:tab pos="1695450" algn="l"/>
              </a:tabLst>
            </a:pPr>
            <a:endParaRPr lang="en-GB" sz="500" b="1" dirty="0" smtClean="0">
              <a:solidFill>
                <a:srgbClr val="FFC000"/>
              </a:solidFill>
            </a:endParaRPr>
          </a:p>
          <a:p>
            <a:pPr marL="814388" indent="981075">
              <a:buFont typeface="Arial" pitchFamily="34" charset="0"/>
              <a:buChar char="•"/>
              <a:tabLst>
                <a:tab pos="1695450" algn="l"/>
              </a:tabLst>
            </a:pPr>
            <a:r>
              <a:rPr lang="en-GB" sz="4000" b="1" dirty="0" smtClean="0">
                <a:solidFill>
                  <a:srgbClr val="FFC000"/>
                </a:solidFill>
              </a:rPr>
              <a:t>If assessment design is inherently flawed it will 			undermine all assessment efforts.</a:t>
            </a:r>
          </a:p>
          <a:p>
            <a:pPr marL="814388" indent="981075">
              <a:buFont typeface="Arial" pitchFamily="34" charset="0"/>
              <a:buChar char="•"/>
              <a:tabLst>
                <a:tab pos="1695450" algn="l"/>
              </a:tabLst>
            </a:pPr>
            <a:endParaRPr lang="en-GB" sz="1000" b="1" dirty="0" smtClean="0">
              <a:solidFill>
                <a:srgbClr val="FFC000"/>
              </a:solidFill>
            </a:endParaRPr>
          </a:p>
          <a:p>
            <a:pPr marL="814388" indent="981075">
              <a:buFont typeface="Arial" pitchFamily="34" charset="0"/>
              <a:buChar char="•"/>
              <a:tabLst>
                <a:tab pos="1695450" algn="l"/>
              </a:tabLst>
            </a:pPr>
            <a:endParaRPr lang="en-GB" sz="500" b="1" dirty="0" smtClean="0">
              <a:solidFill>
                <a:srgbClr val="FFC000"/>
              </a:solidFill>
            </a:endParaRPr>
          </a:p>
          <a:p>
            <a:pPr marL="814388" indent="981075">
              <a:buFont typeface="Arial" pitchFamily="34" charset="0"/>
              <a:buChar char="•"/>
              <a:tabLst>
                <a:tab pos="1695450" algn="l"/>
              </a:tabLst>
            </a:pPr>
            <a:r>
              <a:rPr lang="en-GB" sz="4000" b="1" dirty="0" smtClean="0">
                <a:solidFill>
                  <a:srgbClr val="FFC000"/>
                </a:solidFill>
              </a:rPr>
              <a:t>The assessment learning journey needs to be 			mapped to identify important transitions, 				crunch points, etc., </a:t>
            </a:r>
          </a:p>
          <a:p>
            <a:endParaRPr lang="en-GB" sz="6600" dirty="0">
              <a:solidFill>
                <a:schemeClr val="bg1"/>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619669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3480613"/>
          </a:xfrm>
          <a:prstGeom prst="rect">
            <a:avLst/>
          </a:prstGeom>
          <a:solidFill>
            <a:srgbClr val="660033"/>
          </a:solidFill>
        </p:spPr>
        <p:txBody>
          <a:bodyPr wrap="square" rtlCol="0">
            <a:spAutoFit/>
          </a:bodyPr>
          <a:lstStyle/>
          <a:p>
            <a:endParaRPr lang="en-GB" sz="2000" dirty="0">
              <a:solidFill>
                <a:srgbClr val="FFC000"/>
              </a:solidFill>
            </a:endParaRPr>
          </a:p>
          <a:p>
            <a:r>
              <a:rPr lang="en-GB" sz="2000" dirty="0">
                <a:solidFill>
                  <a:srgbClr val="FFC000"/>
                </a:solidFill>
              </a:rPr>
              <a:t>	</a:t>
            </a:r>
            <a:endParaRPr lang="en-GB" sz="2000" dirty="0" smtClean="0">
              <a:solidFill>
                <a:srgbClr val="FFC000"/>
              </a:solidFill>
            </a:endParaRPr>
          </a:p>
          <a:p>
            <a:r>
              <a:rPr lang="en-GB" sz="2000" b="1" dirty="0" smtClean="0">
                <a:solidFill>
                  <a:srgbClr val="FFC000"/>
                </a:solidFill>
              </a:rPr>
              <a:t>	</a:t>
            </a:r>
            <a:r>
              <a:rPr lang="en-GB" sz="2000" b="1" dirty="0">
                <a:solidFill>
                  <a:srgbClr val="FFC000"/>
                </a:solidFill>
              </a:rPr>
              <a:t> </a:t>
            </a:r>
          </a:p>
          <a:p>
            <a:pPr marL="814388"/>
            <a:r>
              <a:rPr lang="en-GB" sz="2000" b="1" dirty="0" smtClean="0">
                <a:solidFill>
                  <a:srgbClr val="FFC000"/>
                </a:solidFill>
              </a:rPr>
              <a:t>	</a:t>
            </a:r>
            <a:endParaRPr lang="en-GB" sz="4000" b="1" dirty="0" smtClean="0">
              <a:solidFill>
                <a:srgbClr val="FFC000"/>
              </a:solidFill>
            </a:endParaRPr>
          </a:p>
          <a:p>
            <a:pPr marL="814388"/>
            <a:r>
              <a:rPr lang="en-GB" sz="5400" b="1" dirty="0" smtClean="0">
                <a:solidFill>
                  <a:srgbClr val="FFC000"/>
                </a:solidFill>
              </a:rPr>
              <a:t>Managing Change in the Moment</a:t>
            </a:r>
          </a:p>
          <a:p>
            <a:pPr marL="814388"/>
            <a:endParaRPr lang="en-GB" sz="1000" b="1" dirty="0" smtClean="0">
              <a:solidFill>
                <a:srgbClr val="FFC000"/>
              </a:solidFill>
            </a:endParaRPr>
          </a:p>
          <a:p>
            <a:pPr marL="1695450" indent="-881063">
              <a:buFont typeface="Arial" pitchFamily="34" charset="0"/>
              <a:buChar char="•"/>
            </a:pPr>
            <a:r>
              <a:rPr lang="en-GB" sz="4000" b="1" dirty="0" smtClean="0">
                <a:solidFill>
                  <a:srgbClr val="FFC000"/>
                </a:solidFill>
              </a:rPr>
              <a:t>While much of assessment design is fixed- and needs time to effect change mindful of regulations – much can still be refined  in the moment to enhance the learning  experience.</a:t>
            </a:r>
          </a:p>
          <a:p>
            <a:pPr marL="1695450" indent="-881063"/>
            <a:endParaRPr lang="en-GB" sz="2000" b="1" dirty="0" smtClean="0">
              <a:solidFill>
                <a:srgbClr val="FFC000"/>
              </a:solidFill>
            </a:endParaRPr>
          </a:p>
          <a:p>
            <a:pPr marL="1695450" indent="-881063">
              <a:buFont typeface="Arial" pitchFamily="34" charset="0"/>
              <a:buChar char="•"/>
            </a:pPr>
            <a:r>
              <a:rPr lang="en-GB" sz="4000" b="1" dirty="0" smtClean="0">
                <a:solidFill>
                  <a:srgbClr val="FFC000"/>
                </a:solidFill>
              </a:rPr>
              <a:t>Note: Incremental change can, if you are not careful, undo the coherence of a programme.</a:t>
            </a:r>
          </a:p>
          <a:p>
            <a:pPr marL="814388"/>
            <a:endParaRPr lang="en-GB" sz="4000" dirty="0" smtClean="0">
              <a:solidFill>
                <a:srgbClr val="FFC000"/>
              </a:solidFill>
            </a:endParaRPr>
          </a:p>
          <a:p>
            <a:endParaRPr lang="en-GB" sz="6600" dirty="0">
              <a:solidFill>
                <a:schemeClr val="bg1"/>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619669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srcRect l="42861" t="22524" r="28677" b="15459"/>
          <a:stretch/>
        </p:blipFill>
        <p:spPr bwMode="auto">
          <a:xfrm>
            <a:off x="3644538" y="647700"/>
            <a:ext cx="7850777" cy="5687786"/>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68579" y="716082"/>
            <a:ext cx="2639885" cy="7602081"/>
          </a:xfrm>
          <a:prstGeom prst="rect">
            <a:avLst/>
          </a:prstGeom>
          <a:noFill/>
        </p:spPr>
        <p:txBody>
          <a:bodyPr wrap="square" rtlCol="0">
            <a:spAutoFit/>
          </a:bodyPr>
          <a:lstStyle/>
          <a:p>
            <a:r>
              <a:rPr lang="en-GB" sz="6600" dirty="0" smtClean="0"/>
              <a:t> Key Steps</a:t>
            </a:r>
          </a:p>
          <a:p>
            <a:r>
              <a:rPr lang="en-GB" sz="3200" dirty="0" smtClean="0"/>
              <a:t>Clarify principles underpinning design, and </a:t>
            </a:r>
            <a:r>
              <a:rPr lang="en-GB" sz="3200" b="1" dirty="0" smtClean="0"/>
              <a:t>make beliefs and values central</a:t>
            </a:r>
          </a:p>
          <a:p>
            <a:endParaRPr lang="en-GB" sz="6600" dirty="0" smtClean="0"/>
          </a:p>
          <a:p>
            <a:endParaRPr lang="en-GB" sz="6600" dirty="0"/>
          </a:p>
        </p:txBody>
      </p:sp>
    </p:spTree>
    <p:extLst>
      <p:ext uri="{BB962C8B-B14F-4D97-AF65-F5344CB8AC3E}">
        <p14:creationId xmlns:p14="http://schemas.microsoft.com/office/powerpoint/2010/main" val="2949938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7326</TotalTime>
  <Words>921</Words>
  <Application>Microsoft Office PowerPoint</Application>
  <PresentationFormat>Widescreen</PresentationFormat>
  <Paragraphs>293</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Calibri Light</vt:lpstr>
      <vt:lpstr>Georgia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 1: Ensuring Robust and Transparent Processes and Procedures</vt:lpstr>
      <vt:lpstr>AD 2: Promoting Meaningful and Focused Assessment</vt:lpstr>
      <vt:lpstr>Effective Pedagogical Designs</vt:lpstr>
      <vt:lpstr>PowerPoint Presentation</vt:lpstr>
      <vt:lpstr>AD 3: Ensuring Access and Equal Opportunities</vt:lpstr>
      <vt:lpstr>AD 3: Ensuring Access and Equal Opportunities</vt:lpstr>
      <vt:lpstr>AD 4: Ensuring Ongoing Evaluation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anonymous</cp:lastModifiedBy>
  <cp:revision>167</cp:revision>
  <cp:lastPrinted>2018-09-13T06:44:43Z</cp:lastPrinted>
  <dcterms:created xsi:type="dcterms:W3CDTF">2017-12-30T00:10:56Z</dcterms:created>
  <dcterms:modified xsi:type="dcterms:W3CDTF">2020-01-28T22:33:21Z</dcterms:modified>
</cp:coreProperties>
</file>